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25"/>
  </p:notesMasterIdLst>
  <p:sldIdLst>
    <p:sldId id="256" r:id="rId2"/>
    <p:sldId id="706" r:id="rId3"/>
    <p:sldId id="707" r:id="rId4"/>
    <p:sldId id="427" r:id="rId5"/>
    <p:sldId id="430" r:id="rId6"/>
    <p:sldId id="433" r:id="rId7"/>
    <p:sldId id="712" r:id="rId8"/>
    <p:sldId id="713" r:id="rId9"/>
    <p:sldId id="708" r:id="rId10"/>
    <p:sldId id="432" r:id="rId11"/>
    <p:sldId id="415" r:id="rId12"/>
    <p:sldId id="531" r:id="rId13"/>
    <p:sldId id="437" r:id="rId14"/>
    <p:sldId id="439" r:id="rId15"/>
    <p:sldId id="709" r:id="rId16"/>
    <p:sldId id="553" r:id="rId17"/>
    <p:sldId id="407" r:id="rId18"/>
    <p:sldId id="440" r:id="rId19"/>
    <p:sldId id="533" r:id="rId20"/>
    <p:sldId id="535" r:id="rId21"/>
    <p:sldId id="534" r:id="rId22"/>
    <p:sldId id="554" r:id="rId23"/>
    <p:sldId id="443" r:id="rId24"/>
    <p:sldId id="538" r:id="rId25"/>
    <p:sldId id="555" r:id="rId26"/>
    <p:sldId id="446" r:id="rId27"/>
    <p:sldId id="445" r:id="rId28"/>
    <p:sldId id="556" r:id="rId29"/>
    <p:sldId id="557" r:id="rId30"/>
    <p:sldId id="448" r:id="rId31"/>
    <p:sldId id="558" r:id="rId32"/>
    <p:sldId id="560" r:id="rId33"/>
    <p:sldId id="453" r:id="rId34"/>
    <p:sldId id="559" r:id="rId35"/>
    <p:sldId id="539" r:id="rId36"/>
    <p:sldId id="562" r:id="rId37"/>
    <p:sldId id="458" r:id="rId38"/>
    <p:sldId id="457" r:id="rId39"/>
    <p:sldId id="459" r:id="rId40"/>
    <p:sldId id="540" r:id="rId41"/>
    <p:sldId id="561" r:id="rId42"/>
    <p:sldId id="461" r:id="rId43"/>
    <p:sldId id="463" r:id="rId44"/>
    <p:sldId id="465" r:id="rId45"/>
    <p:sldId id="467" r:id="rId46"/>
    <p:sldId id="468" r:id="rId47"/>
    <p:sldId id="542" r:id="rId48"/>
    <p:sldId id="469" r:id="rId49"/>
    <p:sldId id="477" r:id="rId50"/>
    <p:sldId id="473" r:id="rId51"/>
    <p:sldId id="478" r:id="rId52"/>
    <p:sldId id="479" r:id="rId53"/>
    <p:sldId id="480" r:id="rId54"/>
    <p:sldId id="481" r:id="rId55"/>
    <p:sldId id="482" r:id="rId56"/>
    <p:sldId id="483" r:id="rId57"/>
    <p:sldId id="485" r:id="rId58"/>
    <p:sldId id="486" r:id="rId59"/>
    <p:sldId id="476" r:id="rId60"/>
    <p:sldId id="488" r:id="rId61"/>
    <p:sldId id="710" r:id="rId62"/>
    <p:sldId id="564" r:id="rId63"/>
    <p:sldId id="565" r:id="rId64"/>
    <p:sldId id="636" r:id="rId65"/>
    <p:sldId id="572" r:id="rId66"/>
    <p:sldId id="637" r:id="rId67"/>
    <p:sldId id="575" r:id="rId68"/>
    <p:sldId id="569" r:id="rId69"/>
    <p:sldId id="677" r:id="rId70"/>
    <p:sldId id="663" r:id="rId71"/>
    <p:sldId id="662" r:id="rId72"/>
    <p:sldId id="589" r:id="rId73"/>
    <p:sldId id="645" r:id="rId74"/>
    <p:sldId id="585" r:id="rId75"/>
    <p:sldId id="644" r:id="rId76"/>
    <p:sldId id="689" r:id="rId77"/>
    <p:sldId id="671" r:id="rId78"/>
    <p:sldId id="661" r:id="rId79"/>
    <p:sldId id="592" r:id="rId80"/>
    <p:sldId id="594" r:id="rId81"/>
    <p:sldId id="595" r:id="rId82"/>
    <p:sldId id="596" r:id="rId83"/>
    <p:sldId id="600" r:id="rId84"/>
    <p:sldId id="602" r:id="rId85"/>
    <p:sldId id="601" r:id="rId86"/>
    <p:sldId id="704" r:id="rId87"/>
    <p:sldId id="603" r:id="rId88"/>
    <p:sldId id="606" r:id="rId89"/>
    <p:sldId id="607" r:id="rId90"/>
    <p:sldId id="605" r:id="rId91"/>
    <p:sldId id="609" r:id="rId92"/>
    <p:sldId id="611" r:id="rId93"/>
    <p:sldId id="613" r:id="rId94"/>
    <p:sldId id="614" r:id="rId95"/>
    <p:sldId id="646" r:id="rId96"/>
    <p:sldId id="652" r:id="rId97"/>
    <p:sldId id="651" r:id="rId98"/>
    <p:sldId id="654" r:id="rId99"/>
    <p:sldId id="655" r:id="rId100"/>
    <p:sldId id="656" r:id="rId101"/>
    <p:sldId id="657" r:id="rId102"/>
    <p:sldId id="658" r:id="rId103"/>
    <p:sldId id="705" r:id="rId104"/>
    <p:sldId id="659" r:id="rId105"/>
    <p:sldId id="619" r:id="rId106"/>
    <p:sldId id="703" r:id="rId107"/>
    <p:sldId id="622" r:id="rId108"/>
    <p:sldId id="620" r:id="rId109"/>
    <p:sldId id="621" r:id="rId110"/>
    <p:sldId id="641" r:id="rId111"/>
    <p:sldId id="624" r:id="rId112"/>
    <p:sldId id="690" r:id="rId113"/>
    <p:sldId id="649" r:id="rId114"/>
    <p:sldId id="691" r:id="rId115"/>
    <p:sldId id="692" r:id="rId116"/>
    <p:sldId id="693" r:id="rId117"/>
    <p:sldId id="626" r:id="rId118"/>
    <p:sldId id="632" r:id="rId119"/>
    <p:sldId id="628" r:id="rId120"/>
    <p:sldId id="630" r:id="rId121"/>
    <p:sldId id="711" r:id="rId122"/>
    <p:sldId id="702" r:id="rId123"/>
    <p:sldId id="496" r:id="rId1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527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F96"/>
    <a:srgbClr val="EB8E98"/>
    <a:srgbClr val="FFCCFF"/>
    <a:srgbClr val="FF40FF"/>
    <a:srgbClr val="D883FF"/>
    <a:srgbClr val="F6B89D"/>
    <a:srgbClr val="9437FF"/>
    <a:srgbClr val="B0E8B9"/>
    <a:srgbClr val="51756B"/>
    <a:srgbClr val="EDF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676" autoAdjust="0"/>
  </p:normalViewPr>
  <p:slideViewPr>
    <p:cSldViewPr snapToGrid="0">
      <p:cViewPr varScale="1">
        <p:scale>
          <a:sx n="59" d="100"/>
          <a:sy n="59" d="100"/>
        </p:scale>
        <p:origin x="1176" y="72"/>
      </p:cViewPr>
      <p:guideLst>
        <p:guide pos="1527"/>
        <p:guide orient="horz" pos="40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11" Type="http://schemas.openxmlformats.org/officeDocument/2006/relationships/image" Target="../media/image49.wmf"/><Relationship Id="rId5" Type="http://schemas.openxmlformats.org/officeDocument/2006/relationships/image" Target="../media/image43.wmf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9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6C451-E700-5D48-8882-DCC6276494CF}" type="datetimeFigureOut">
              <a:rPr kumimoji="1" lang="zh-CN" altLang="en-US" smtClean="0"/>
              <a:t>2019/6/26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05039-6962-D646-9A2B-17047581D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26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798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82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43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33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464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745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048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24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96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29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0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287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1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938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98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259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168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453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>
              <a:latin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718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06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197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23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760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754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309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04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60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14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22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47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19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2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1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3261" y="5877247"/>
            <a:ext cx="2768600" cy="292461"/>
          </a:xfrm>
          <a:prstGeom prst="rect">
            <a:avLst/>
          </a:prstGeom>
        </p:spPr>
      </p:pic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xmlns="" id="{CBC6505F-F845-2D49-8CD2-0EDCD6760F67}"/>
              </a:ext>
            </a:extLst>
          </p:cNvPr>
          <p:cNvCxnSpPr/>
          <p:nvPr userDrawn="1"/>
        </p:nvCxnSpPr>
        <p:spPr>
          <a:xfrm>
            <a:off x="6157561" y="1318753"/>
            <a:ext cx="0" cy="990494"/>
          </a:xfrm>
          <a:prstGeom prst="line">
            <a:avLst/>
          </a:prstGeom>
          <a:ln>
            <a:solidFill>
              <a:srgbClr val="6082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 userDrawn="1"/>
        </p:nvSpPr>
        <p:spPr>
          <a:xfrm>
            <a:off x="4357692" y="4568847"/>
            <a:ext cx="3599738" cy="6630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32" y="1267265"/>
            <a:ext cx="1157129" cy="11571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51" y="1318753"/>
            <a:ext cx="2146410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22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9515" y="1102047"/>
            <a:ext cx="2768600" cy="2924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85200" y="6035636"/>
            <a:ext cx="2768600" cy="2924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60FECDB-090B-9B4D-BB82-F00DB117C43F}"/>
              </a:ext>
            </a:extLst>
          </p:cNvPr>
          <p:cNvSpPr/>
          <p:nvPr userDrawn="1"/>
        </p:nvSpPr>
        <p:spPr>
          <a:xfrm>
            <a:off x="755544" y="374787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1C0850D-FB41-9448-921F-F374578333D2}"/>
              </a:ext>
            </a:extLst>
          </p:cNvPr>
          <p:cNvSpPr/>
          <p:nvPr userDrawn="1"/>
        </p:nvSpPr>
        <p:spPr>
          <a:xfrm>
            <a:off x="946690" y="563348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C499913-55DD-9B45-8796-E86AC45DA457}"/>
              </a:ext>
            </a:extLst>
          </p:cNvPr>
          <p:cNvSpPr/>
          <p:nvPr userDrawn="1"/>
        </p:nvSpPr>
        <p:spPr>
          <a:xfrm>
            <a:off x="958962" y="561036"/>
            <a:ext cx="233118" cy="250285"/>
          </a:xfrm>
          <a:prstGeom prst="rect">
            <a:avLst/>
          </a:prstGeom>
          <a:solidFill>
            <a:srgbClr val="608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78C6FF"/>
                </a:solidFill>
              </a:ln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0"/>
            <a:ext cx="2146410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41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3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6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4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9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3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51.png"/><Relationship Id="rId7" Type="http://schemas.openxmlformats.org/officeDocument/2006/relationships/image" Target="../media/image960.png"/><Relationship Id="rId12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0.png"/><Relationship Id="rId11" Type="http://schemas.openxmlformats.org/officeDocument/2006/relationships/image" Target="../media/image103.png"/><Relationship Id="rId5" Type="http://schemas.openxmlformats.org/officeDocument/2006/relationships/image" Target="../media/image153.png"/><Relationship Id="rId10" Type="http://schemas.openxmlformats.org/officeDocument/2006/relationships/image" Target="../media/image102.png"/><Relationship Id="rId4" Type="http://schemas.openxmlformats.org/officeDocument/2006/relationships/image" Target="../media/image152.png"/><Relationship Id="rId9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49.png"/><Relationship Id="rId3" Type="http://schemas.openxmlformats.org/officeDocument/2006/relationships/image" Target="../media/image154.png"/><Relationship Id="rId7" Type="http://schemas.openxmlformats.org/officeDocument/2006/relationships/image" Target="../media/image93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11" Type="http://schemas.openxmlformats.org/officeDocument/2006/relationships/image" Target="../media/image102.png"/><Relationship Id="rId5" Type="http://schemas.openxmlformats.org/officeDocument/2006/relationships/image" Target="../media/image156.png"/><Relationship Id="rId10" Type="http://schemas.openxmlformats.org/officeDocument/2006/relationships/image" Target="../media/image101.png"/><Relationship Id="rId4" Type="http://schemas.openxmlformats.org/officeDocument/2006/relationships/image" Target="../media/image155.png"/><Relationship Id="rId9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2" Type="http://schemas.openxmlformats.org/officeDocument/2006/relationships/image" Target="../media/image149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6.png"/><Relationship Id="rId11" Type="http://schemas.openxmlformats.org/officeDocument/2006/relationships/image" Target="../media/image273.png"/><Relationship Id="rId5" Type="http://schemas.openxmlformats.org/officeDocument/2006/relationships/image" Target="../media/image79.wmf"/><Relationship Id="rId10" Type="http://schemas.openxmlformats.org/officeDocument/2006/relationships/image" Target="../media/image296.png"/><Relationship Id="rId4" Type="http://schemas.openxmlformats.org/officeDocument/2006/relationships/oleObject" Target="../embeddings/oleObject56.bin"/><Relationship Id="rId14" Type="http://schemas.openxmlformats.org/officeDocument/2006/relationships/image" Target="../media/image2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24.wmf"/><Relationship Id="rId9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8.bin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11" Type="http://schemas.openxmlformats.org/officeDocument/2006/relationships/image" Target="../media/image33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31.wmf"/><Relationship Id="rId9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38.png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45.wmf"/><Relationship Id="rId25" Type="http://schemas.openxmlformats.org/officeDocument/2006/relationships/image" Target="../media/image49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42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23" Type="http://schemas.openxmlformats.org/officeDocument/2006/relationships/image" Target="../media/image48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35" Type="http://schemas.openxmlformats.org/officeDocument/2006/relationships/image" Target="../media/image34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3.bin"/><Relationship Id="rId3" Type="http://schemas.openxmlformats.org/officeDocument/2006/relationships/image" Target="../media/image38.png"/><Relationship Id="rId7" Type="http://schemas.openxmlformats.org/officeDocument/2006/relationships/image" Target="../media/image45.wmf"/><Relationship Id="rId25" Type="http://schemas.openxmlformats.org/officeDocument/2006/relationships/image" Target="../media/image348.png"/><Relationship Id="rId2" Type="http://schemas.openxmlformats.org/officeDocument/2006/relationships/slideLayout" Target="../slideLayouts/slideLayout13.xml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24" Type="http://schemas.openxmlformats.org/officeDocument/2006/relationships/image" Target="../media/image45.wmf"/><Relationship Id="rId5" Type="http://schemas.openxmlformats.org/officeDocument/2006/relationships/image" Target="../media/image51.png"/><Relationship Id="rId23" Type="http://schemas.openxmlformats.org/officeDocument/2006/relationships/oleObject" Target="../embeddings/oleObject210.bin"/><Relationship Id="rId28" Type="http://schemas.openxmlformats.org/officeDocument/2006/relationships/oleObject" Target="../embeddings/oleObject24.bin"/><Relationship Id="rId4" Type="http://schemas.openxmlformats.org/officeDocument/2006/relationships/image" Target="../media/image50.png"/><Relationship Id="rId27" Type="http://schemas.openxmlformats.org/officeDocument/2006/relationships/image" Target="../media/image3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7" Type="http://schemas.openxmlformats.org/officeDocument/2006/relationships/image" Target="../media/image3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png"/><Relationship Id="rId5" Type="http://schemas.openxmlformats.org/officeDocument/2006/relationships/image" Target="../media/image351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3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63.wmf"/><Relationship Id="rId26" Type="http://schemas.openxmlformats.org/officeDocument/2006/relationships/oleObject" Target="../embeddings/oleObject37.bin"/><Relationship Id="rId3" Type="http://schemas.openxmlformats.org/officeDocument/2006/relationships/image" Target="../media/image38.png"/><Relationship Id="rId21" Type="http://schemas.openxmlformats.org/officeDocument/2006/relationships/image" Target="../media/image64.wmf"/><Relationship Id="rId34" Type="http://schemas.openxmlformats.org/officeDocument/2006/relationships/oleObject" Target="../embeddings/oleObject42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32.bin"/><Relationship Id="rId25" Type="http://schemas.openxmlformats.org/officeDocument/2006/relationships/image" Target="../media/image66.wmf"/><Relationship Id="rId33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2.wmf"/><Relationship Id="rId20" Type="http://schemas.openxmlformats.org/officeDocument/2006/relationships/oleObject" Target="../embeddings/oleObject34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29.bin"/><Relationship Id="rId24" Type="http://schemas.openxmlformats.org/officeDocument/2006/relationships/oleObject" Target="../embeddings/oleObject36.bin"/><Relationship Id="rId32" Type="http://schemas.openxmlformats.org/officeDocument/2006/relationships/image" Target="../media/image69.wmf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38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33.bin"/><Relationship Id="rId31" Type="http://schemas.openxmlformats.org/officeDocument/2006/relationships/oleObject" Target="../embeddings/oleObject40.bin"/><Relationship Id="rId4" Type="http://schemas.openxmlformats.org/officeDocument/2006/relationships/image" Target="../media/image254.png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61.wmf"/><Relationship Id="rId22" Type="http://schemas.openxmlformats.org/officeDocument/2006/relationships/oleObject" Target="../embeddings/oleObject35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3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73.jp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72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4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4.png"/><Relationship Id="rId26" Type="http://schemas.openxmlformats.org/officeDocument/2006/relationships/image" Target="../media/image77.png"/><Relationship Id="rId21" Type="http://schemas.openxmlformats.org/officeDocument/2006/relationships/image" Target="../media/image267.png"/><Relationship Id="rId12" Type="http://schemas.openxmlformats.org/officeDocument/2006/relationships/image" Target="../media/image30.png"/><Relationship Id="rId25" Type="http://schemas.openxmlformats.org/officeDocument/2006/relationships/image" Target="../media/image269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85.png"/><Relationship Id="rId24" Type="http://schemas.openxmlformats.org/officeDocument/2006/relationships/image" Target="../media/image78.png"/><Relationship Id="rId23" Type="http://schemas.openxmlformats.org/officeDocument/2006/relationships/image" Target="../media/image268.png"/><Relationship Id="rId19" Type="http://schemas.openxmlformats.org/officeDocument/2006/relationships/image" Target="../media/image265.png"/><Relationship Id="rId14" Type="http://schemas.openxmlformats.org/officeDocument/2006/relationships/image" Target="../media/image262.png"/><Relationship Id="rId22" Type="http://schemas.openxmlformats.org/officeDocument/2006/relationships/image" Target="../media/image29.png"/><Relationship Id="rId27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79.w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6.png"/><Relationship Id="rId11" Type="http://schemas.openxmlformats.org/officeDocument/2006/relationships/image" Target="../media/image273.png"/><Relationship Id="rId5" Type="http://schemas.openxmlformats.org/officeDocument/2006/relationships/image" Target="../media/image79.wmf"/><Relationship Id="rId10" Type="http://schemas.openxmlformats.org/officeDocument/2006/relationships/image" Target="../media/image296.png"/><Relationship Id="rId4" Type="http://schemas.openxmlformats.org/officeDocument/2006/relationships/oleObject" Target="../embeddings/oleObject47.bin"/><Relationship Id="rId14" Type="http://schemas.openxmlformats.org/officeDocument/2006/relationships/image" Target="../media/image2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12" Type="http://schemas.openxmlformats.org/officeDocument/2006/relationships/image" Target="../media/image30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3.png"/><Relationship Id="rId11" Type="http://schemas.openxmlformats.org/officeDocument/2006/relationships/image" Target="../media/image307.png"/><Relationship Id="rId10" Type="http://schemas.openxmlformats.org/officeDocument/2006/relationships/image" Target="../media/image81.jpeg"/><Relationship Id="rId4" Type="http://schemas.openxmlformats.org/officeDocument/2006/relationships/image" Target="../media/image284.png"/><Relationship Id="rId9" Type="http://schemas.openxmlformats.org/officeDocument/2006/relationships/image" Target="../media/image3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2960.png"/><Relationship Id="rId7" Type="http://schemas.openxmlformats.org/officeDocument/2006/relationships/image" Target="../media/image30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90.png"/><Relationship Id="rId5" Type="http://schemas.openxmlformats.org/officeDocument/2006/relationships/image" Target="../media/image2980.png"/><Relationship Id="rId10" Type="http://schemas.openxmlformats.org/officeDocument/2006/relationships/image" Target="../media/image291.png"/><Relationship Id="rId4" Type="http://schemas.openxmlformats.org/officeDocument/2006/relationships/image" Target="../media/image29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0.png"/><Relationship Id="rId3" Type="http://schemas.openxmlformats.org/officeDocument/2006/relationships/image" Target="../media/image3020.png"/><Relationship Id="rId7" Type="http://schemas.openxmlformats.org/officeDocument/2006/relationships/image" Target="../media/image3060.png"/><Relationship Id="rId12" Type="http://schemas.openxmlformats.org/officeDocument/2006/relationships/image" Target="../media/image2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50.png"/><Relationship Id="rId5" Type="http://schemas.openxmlformats.org/officeDocument/2006/relationships/image" Target="../media/image3040.png"/><Relationship Id="rId10" Type="http://schemas.openxmlformats.org/officeDocument/2006/relationships/image" Target="../media/image3080.png"/><Relationship Id="rId4" Type="http://schemas.openxmlformats.org/officeDocument/2006/relationships/image" Target="../media/image3030.png"/><Relationship Id="rId9" Type="http://schemas.openxmlformats.org/officeDocument/2006/relationships/image" Target="../media/image30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291.png"/><Relationship Id="rId3" Type="http://schemas.openxmlformats.org/officeDocument/2006/relationships/image" Target="../media/image3090.png"/><Relationship Id="rId7" Type="http://schemas.openxmlformats.org/officeDocument/2006/relationships/image" Target="../media/image3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291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16.png"/><Relationship Id="rId5" Type="http://schemas.openxmlformats.org/officeDocument/2006/relationships/image" Target="../media/image319.png"/><Relationship Id="rId10" Type="http://schemas.openxmlformats.org/officeDocument/2006/relationships/image" Target="../media/image323.png"/><Relationship Id="rId4" Type="http://schemas.openxmlformats.org/officeDocument/2006/relationships/image" Target="../media/image318.png"/><Relationship Id="rId9" Type="http://schemas.openxmlformats.org/officeDocument/2006/relationships/image" Target="../media/image3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291.png"/><Relationship Id="rId3" Type="http://schemas.openxmlformats.org/officeDocument/2006/relationships/image" Target="../media/image3090.png"/><Relationship Id="rId7" Type="http://schemas.openxmlformats.org/officeDocument/2006/relationships/image" Target="../media/image3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25.png"/><Relationship Id="rId10" Type="http://schemas.openxmlformats.org/officeDocument/2006/relationships/image" Target="../media/image328.png"/><Relationship Id="rId4" Type="http://schemas.openxmlformats.org/officeDocument/2006/relationships/image" Target="../media/image32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291.png"/><Relationship Id="rId3" Type="http://schemas.openxmlformats.org/officeDocument/2006/relationships/image" Target="../media/image3090.png"/><Relationship Id="rId7" Type="http://schemas.openxmlformats.org/officeDocument/2006/relationships/image" Target="../media/image3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25.png"/><Relationship Id="rId10" Type="http://schemas.openxmlformats.org/officeDocument/2006/relationships/image" Target="../media/image329.png"/><Relationship Id="rId4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32.png"/><Relationship Id="rId3" Type="http://schemas.openxmlformats.org/officeDocument/2006/relationships/image" Target="../media/image3090.png"/><Relationship Id="rId7" Type="http://schemas.openxmlformats.org/officeDocument/2006/relationships/image" Target="../media/image291.png"/><Relationship Id="rId12" Type="http://schemas.openxmlformats.org/officeDocument/2006/relationships/image" Target="../media/image3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25.png"/><Relationship Id="rId15" Type="http://schemas.openxmlformats.org/officeDocument/2006/relationships/image" Target="../media/image282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293.png"/><Relationship Id="rId3" Type="http://schemas.openxmlformats.org/officeDocument/2006/relationships/image" Target="../media/image3090.png"/><Relationship Id="rId21" Type="http://schemas.openxmlformats.org/officeDocument/2006/relationships/image" Target="../media/image287.png"/><Relationship Id="rId7" Type="http://schemas.openxmlformats.org/officeDocument/2006/relationships/image" Target="../media/image313.png"/><Relationship Id="rId12" Type="http://schemas.openxmlformats.org/officeDocument/2006/relationships/image" Target="../media/image331.png"/><Relationship Id="rId2" Type="http://schemas.openxmlformats.org/officeDocument/2006/relationships/image" Target="../media/image38.png"/><Relationship Id="rId16" Type="http://schemas.openxmlformats.org/officeDocument/2006/relationships/image" Target="../media/image292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3.png"/><Relationship Id="rId19" Type="http://schemas.openxmlformats.org/officeDocument/2006/relationships/image" Target="../media/image291.png"/><Relationship Id="rId4" Type="http://schemas.openxmlformats.org/officeDocument/2006/relationships/image" Target="../media/image324.png"/><Relationship Id="rId14" Type="http://schemas.openxmlformats.org/officeDocument/2006/relationships/image" Target="../media/image3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1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tiff"/><Relationship Id="rId4" Type="http://schemas.openxmlformats.org/officeDocument/2006/relationships/image" Target="../media/image8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31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emf"/><Relationship Id="rId5" Type="http://schemas.openxmlformats.org/officeDocument/2006/relationships/image" Target="../media/image38.pn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00.png"/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0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10.bin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51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.png"/><Relationship Id="rId13" Type="http://schemas.openxmlformats.org/officeDocument/2006/relationships/image" Target="../media/image358.png"/><Relationship Id="rId18" Type="http://schemas.openxmlformats.org/officeDocument/2006/relationships/image" Target="../media/image931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95.png"/><Relationship Id="rId7" Type="http://schemas.openxmlformats.org/officeDocument/2006/relationships/image" Target="../media/image93.png"/><Relationship Id="rId12" Type="http://schemas.openxmlformats.org/officeDocument/2006/relationships/image" Target="../media/image45.wmf"/><Relationship Id="rId17" Type="http://schemas.openxmlformats.org/officeDocument/2006/relationships/image" Target="../media/image920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54.bin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2.png"/><Relationship Id="rId11" Type="http://schemas.openxmlformats.org/officeDocument/2006/relationships/oleObject" Target="../embeddings/oleObject540.bin"/><Relationship Id="rId5" Type="http://schemas.openxmlformats.org/officeDocument/2006/relationships/image" Target="../media/image91.png"/><Relationship Id="rId15" Type="http://schemas.openxmlformats.org/officeDocument/2006/relationships/image" Target="../media/image910.png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89.png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9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0.png"/><Relationship Id="rId7" Type="http://schemas.openxmlformats.org/officeDocument/2006/relationships/image" Target="../media/image110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0.png"/><Relationship Id="rId11" Type="http://schemas.openxmlformats.org/officeDocument/2006/relationships/image" Target="../media/image971.png"/><Relationship Id="rId5" Type="http://schemas.openxmlformats.org/officeDocument/2006/relationships/image" Target="../media/image1080.png"/><Relationship Id="rId10" Type="http://schemas.openxmlformats.org/officeDocument/2006/relationships/image" Target="../media/image113.png"/><Relationship Id="rId4" Type="http://schemas.openxmlformats.org/officeDocument/2006/relationships/image" Target="../media/image1070.png"/><Relationship Id="rId9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22.png"/><Relationship Id="rId3" Type="http://schemas.openxmlformats.org/officeDocument/2006/relationships/image" Target="../media/image117.png"/><Relationship Id="rId12" Type="http://schemas.openxmlformats.org/officeDocument/2006/relationships/image" Target="../media/image121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100.png"/><Relationship Id="rId5" Type="http://schemas.openxmlformats.org/officeDocument/2006/relationships/image" Target="../media/image119.png"/><Relationship Id="rId15" Type="http://schemas.openxmlformats.org/officeDocument/2006/relationships/image" Target="../media/image112.png"/><Relationship Id="rId10" Type="http://schemas.openxmlformats.org/officeDocument/2006/relationships/image" Target="../media/image1090.png"/><Relationship Id="rId4" Type="http://schemas.openxmlformats.org/officeDocument/2006/relationships/image" Target="../media/image118.png"/><Relationship Id="rId9" Type="http://schemas.openxmlformats.org/officeDocument/2006/relationships/image" Target="../media/image1080.png"/><Relationship Id="rId1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image" Target="../media/image119.png"/><Relationship Id="rId3" Type="http://schemas.openxmlformats.org/officeDocument/2006/relationships/image" Target="../media/image1060.png"/><Relationship Id="rId7" Type="http://schemas.openxmlformats.org/officeDocument/2006/relationships/image" Target="../media/image1090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11" Type="http://schemas.openxmlformats.org/officeDocument/2006/relationships/image" Target="../media/image117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23.png"/><Relationship Id="rId9" Type="http://schemas.openxmlformats.org/officeDocument/2006/relationships/image" Target="../media/image111.png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100.png"/><Relationship Id="rId12" Type="http://schemas.openxmlformats.org/officeDocument/2006/relationships/image" Target="../media/image127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0.png"/><Relationship Id="rId11" Type="http://schemas.openxmlformats.org/officeDocument/2006/relationships/image" Target="../media/image126.png"/><Relationship Id="rId5" Type="http://schemas.openxmlformats.org/officeDocument/2006/relationships/image" Target="../media/image1080.png"/><Relationship Id="rId10" Type="http://schemas.openxmlformats.org/officeDocument/2006/relationships/image" Target="../media/image125.png"/><Relationship Id="rId4" Type="http://schemas.openxmlformats.org/officeDocument/2006/relationships/image" Target="../media/image1070.png"/><Relationship Id="rId9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4.png"/><Relationship Id="rId7" Type="http://schemas.openxmlformats.org/officeDocument/2006/relationships/image" Target="../media/image110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Relationship Id="rId9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6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24.png"/><Relationship Id="rId9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24.png"/><Relationship Id="rId7" Type="http://schemas.openxmlformats.org/officeDocument/2006/relationships/image" Target="../media/image109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81.jpeg"/><Relationship Id="rId9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21" Type="http://schemas.openxmlformats.org/officeDocument/2006/relationships/image" Target="../media/image11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12.png"/><Relationship Id="rId18" Type="http://schemas.openxmlformats.org/officeDocument/2006/relationships/image" Target="../media/image143.png"/><Relationship Id="rId3" Type="http://schemas.openxmlformats.org/officeDocument/2006/relationships/image" Target="../media/image130.png"/><Relationship Id="rId21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11.png"/><Relationship Id="rId17" Type="http://schemas.openxmlformats.org/officeDocument/2006/relationships/image" Target="../media/image142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0.png"/><Relationship Id="rId11" Type="http://schemas.openxmlformats.org/officeDocument/2006/relationships/image" Target="../media/image104.png"/><Relationship Id="rId5" Type="http://schemas.openxmlformats.org/officeDocument/2006/relationships/image" Target="../media/image960.png"/><Relationship Id="rId10" Type="http://schemas.openxmlformats.org/officeDocument/2006/relationships/image" Target="../media/image103.png"/><Relationship Id="rId4" Type="http://schemas.openxmlformats.org/officeDocument/2006/relationships/image" Target="../media/image950.png"/><Relationship Id="rId9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3.png"/><Relationship Id="rId3" Type="http://schemas.openxmlformats.org/officeDocument/2006/relationships/image" Target="../media/image105.png"/><Relationship Id="rId7" Type="http://schemas.openxmlformats.org/officeDocument/2006/relationships/image" Target="../media/image93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11" Type="http://schemas.openxmlformats.org/officeDocument/2006/relationships/image" Target="../media/image101.png"/><Relationship Id="rId5" Type="http://schemas.openxmlformats.org/officeDocument/2006/relationships/image" Target="../media/image107.png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1.png"/><Relationship Id="rId7" Type="http://schemas.openxmlformats.org/officeDocument/2006/relationships/image" Target="../media/image960.png"/><Relationship Id="rId12" Type="http://schemas.openxmlformats.org/officeDocument/2006/relationships/image" Target="../media/image14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0.png"/><Relationship Id="rId11" Type="http://schemas.openxmlformats.org/officeDocument/2006/relationships/image" Target="../media/image103.png"/><Relationship Id="rId5" Type="http://schemas.openxmlformats.org/officeDocument/2006/relationships/image" Target="../media/image148.png"/><Relationship Id="rId10" Type="http://schemas.openxmlformats.org/officeDocument/2006/relationships/image" Target="../media/image102.png"/><Relationship Id="rId4" Type="http://schemas.openxmlformats.org/officeDocument/2006/relationships/image" Target="../media/image147.png"/><Relationship Id="rId9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8413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  <a:cs typeface="黑体-简" panose="02000000000000000000" charset="-122"/>
              </a:rPr>
              <a:t>深度学习入门（自然语言处理）</a:t>
            </a:r>
            <a:endParaRPr kumimoji="1" lang="zh-CN" altLang="en-US" sz="4800" dirty="0">
              <a:latin typeface="黑体" panose="02010609060101010101" pitchFamily="49" charset="-122"/>
              <a:ea typeface="黑体" panose="02010609060101010101" pitchFamily="49" charset="-122"/>
              <a:cs typeface="黑体-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8" y="419365"/>
            <a:ext cx="6413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图像识别为什么使用深度学习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809511" y="5731480"/>
            <a:ext cx="9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Constantia" pitchFamily="18" charset="0"/>
              </a:rPr>
              <a:t>Contextual Visual Word</a:t>
            </a:r>
          </a:p>
        </p:txBody>
      </p:sp>
      <p:pic>
        <p:nvPicPr>
          <p:cNvPr id="10" name="Picture 4" descr="​大牛的《深度学习》笔记，Deep Learning速成教程">
            <a:extLst>
              <a:ext uri="{FF2B5EF4-FFF2-40B4-BE49-F238E27FC236}">
                <a16:creationId xmlns:a16="http://schemas.microsoft.com/office/drawing/2014/main" xmlns="" id="{F2FA78F1-AE35-4C00-9CD1-19459D05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428" y="2737353"/>
            <a:ext cx="6120743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​大牛的《深度学习》笔记，Deep Learning速成教程">
            <a:extLst>
              <a:ext uri="{FF2B5EF4-FFF2-40B4-BE49-F238E27FC236}">
                <a16:creationId xmlns:a16="http://schemas.microsoft.com/office/drawing/2014/main" xmlns="" id="{349B5131-44EE-4FE3-8D6B-1A6982F2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74" y="4179016"/>
            <a:ext cx="62674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06E80F8-AACC-447B-BB74-EA7AA9E84073}"/>
              </a:ext>
            </a:extLst>
          </p:cNvPr>
          <p:cNvSpPr txBox="1"/>
          <p:nvPr/>
        </p:nvSpPr>
        <p:spPr>
          <a:xfrm>
            <a:off x="4583707" y="4101352"/>
            <a:ext cx="2447365" cy="1102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十字形 12">
            <a:extLst>
              <a:ext uri="{FF2B5EF4-FFF2-40B4-BE49-F238E27FC236}">
                <a16:creationId xmlns:a16="http://schemas.microsoft.com/office/drawing/2014/main" xmlns="" id="{3BA25226-4158-491A-A184-1DAA4F6383FC}"/>
              </a:ext>
            </a:extLst>
          </p:cNvPr>
          <p:cNvSpPr/>
          <p:nvPr/>
        </p:nvSpPr>
        <p:spPr>
          <a:xfrm rot="2773343">
            <a:off x="5497357" y="4374746"/>
            <a:ext cx="618564" cy="589614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Line 34"/>
          <p:cNvSpPr>
            <a:spLocks noChangeShapeType="1"/>
          </p:cNvSpPr>
          <p:nvPr/>
        </p:nvSpPr>
        <p:spPr bwMode="auto">
          <a:xfrm>
            <a:off x="4055251" y="1568997"/>
            <a:ext cx="669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6418974" y="1565355"/>
            <a:ext cx="862012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 rot="5400000">
            <a:off x="5577107" y="1291441"/>
            <a:ext cx="240967" cy="112794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66366" y="20828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核心任务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06E80F8-AACC-447B-BB74-EA7AA9E84073}"/>
              </a:ext>
            </a:extLst>
          </p:cNvPr>
          <p:cNvSpPr txBox="1"/>
          <p:nvPr/>
        </p:nvSpPr>
        <p:spPr>
          <a:xfrm>
            <a:off x="4582957" y="2623481"/>
            <a:ext cx="2447365" cy="1102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371413" y="1297398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测量空间</a:t>
            </a: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4883752" y="1305277"/>
            <a:ext cx="1673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特征空间</a:t>
            </a:r>
          </a:p>
        </p:txBody>
      </p:sp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7240516" y="1289324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类别空间</a:t>
            </a:r>
          </a:p>
        </p:txBody>
      </p:sp>
      <p:sp>
        <p:nvSpPr>
          <p:cNvPr id="25" name="矩形 24"/>
          <p:cNvSpPr/>
          <p:nvPr/>
        </p:nvSpPr>
        <p:spPr>
          <a:xfrm>
            <a:off x="1364162" y="1874451"/>
            <a:ext cx="753891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传统方法</a:t>
            </a:r>
            <a:endParaRPr lang="en-US" altLang="zh-CN" sz="2400" dirty="0" smtClean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人工特征提取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63" y="1874451"/>
            <a:ext cx="528435" cy="52843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364162" y="5084274"/>
            <a:ext cx="92120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en-US" altLang="zh-CN" sz="2400" dirty="0" smtClean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手工地选取特征是一件非常费力、启发式（需要专业知识）的方法，能不能选取好很大程度上靠经验和运气，而且它的调节需要大量的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63" y="5084274"/>
            <a:ext cx="528435" cy="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294079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294079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632876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632876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964519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964519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796" y="1354150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41266" y="3580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7019672" y="34808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312477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312477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54313" y="292833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004010" y="2914454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立方体 24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50890" y="2791343"/>
            <a:ext cx="1911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输出为对应通道在滑动窗口内的卷积的和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8356600" y="3164762"/>
            <a:ext cx="1294290" cy="8392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74219" y="4713241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的卷积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核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70965" y="4713241"/>
            <a:ext cx="2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生成一个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1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is-IS" altLang="zh-CN" b="1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blipFill rotWithShape="0"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blipFill rotWithShape="0"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blipFill rotWithShape="0"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/>
          <p:cNvCxnSpPr/>
          <p:nvPr/>
        </p:nvCxnSpPr>
        <p:spPr>
          <a:xfrm flipV="1">
            <a:off x="1766276" y="4113597"/>
            <a:ext cx="427244" cy="1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1766276" y="4312239"/>
            <a:ext cx="570839" cy="1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1746371" y="4474830"/>
            <a:ext cx="734450" cy="28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13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en-US" altLang="zh-CN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+</a:t>
                </a:r>
                <a:r>
                  <a:rPr lang="zh-CN" alt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Cambria Math" charset="0"/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/>
                  <a:t>……</a:t>
                </a:r>
                <a:endParaRPr lang="is-IS" altLang="zh-CN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blipFill rotWithShape="0">
                <a:blip r:embed="rId12"/>
                <a:stretch>
                  <a:fillRect l="-1720" t="-17718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2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64697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64697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501754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501754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796" y="1329412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41266" y="3580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7019672" y="34808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54313" y="292833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004010" y="2914454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163705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163705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直线箭头连接符 19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50890" y="2791343"/>
            <a:ext cx="1911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输出为对应通道在滑动窗口内的卷积的和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 flipV="1">
            <a:off x="8674100" y="3164762"/>
            <a:ext cx="976790" cy="8392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74219" y="4713241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的卷积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核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70965" y="4713241"/>
            <a:ext cx="2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生成一个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1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is-IS" altLang="zh-CN" b="1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blipFill rotWithShape="0"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blipFill rotWithShape="0"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blipFill rotWithShape="0"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/>
          <p:cNvCxnSpPr/>
          <p:nvPr/>
        </p:nvCxnSpPr>
        <p:spPr>
          <a:xfrm flipV="1">
            <a:off x="1766276" y="4113597"/>
            <a:ext cx="427244" cy="1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1766276" y="4312239"/>
            <a:ext cx="570839" cy="1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V="1">
            <a:off x="1746371" y="4474830"/>
            <a:ext cx="734450" cy="28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13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en-US" altLang="zh-CN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+</a:t>
                </a:r>
                <a:r>
                  <a:rPr lang="zh-CN" alt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Cambria Math" charset="0"/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/>
                  <a:t>……</a:t>
                </a:r>
                <a:endParaRPr lang="is-IS" altLang="zh-CN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blipFill rotWithShape="0">
                <a:blip r:embed="rId13"/>
                <a:stretch>
                  <a:fillRect l="-1720" t="-17718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8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094" y="1364384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多通道多核卷积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7795" y="355917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36518"/>
              </p:ext>
            </p:extLst>
          </p:nvPr>
        </p:nvGraphicFramePr>
        <p:xfrm>
          <a:off x="5192717" y="18022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7019672" y="33157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85566"/>
              </p:ext>
            </p:extLst>
          </p:nvPr>
        </p:nvGraphicFramePr>
        <p:xfrm>
          <a:off x="8142254" y="17978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11141" y="1337012"/>
            <a:ext cx="150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6963482" y="128296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3" name="表格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68102"/>
              </p:ext>
            </p:extLst>
          </p:nvPr>
        </p:nvGraphicFramePr>
        <p:xfrm>
          <a:off x="5345117" y="19546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5" name="表格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9798"/>
              </p:ext>
            </p:extLst>
          </p:nvPr>
        </p:nvGraphicFramePr>
        <p:xfrm>
          <a:off x="5497517" y="21070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6" name="文本框 165"/>
          <p:cNvSpPr txBox="1"/>
          <p:nvPr/>
        </p:nvSpPr>
        <p:spPr>
          <a:xfrm>
            <a:off x="4959472" y="5995299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个卷积核立方体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584661" y="5753913"/>
            <a:ext cx="253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16458"/>
              </p:ext>
            </p:extLst>
          </p:nvPr>
        </p:nvGraphicFramePr>
        <p:xfrm>
          <a:off x="2193520" y="31760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0688"/>
              </p:ext>
            </p:extLst>
          </p:nvPr>
        </p:nvGraphicFramePr>
        <p:xfrm>
          <a:off x="2345920" y="33284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84299"/>
              </p:ext>
            </p:extLst>
          </p:nvPr>
        </p:nvGraphicFramePr>
        <p:xfrm>
          <a:off x="2498320" y="34808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976463"/>
              </p:ext>
            </p:extLst>
          </p:nvPr>
        </p:nvGraphicFramePr>
        <p:xfrm>
          <a:off x="5200972" y="31533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38915"/>
              </p:ext>
            </p:extLst>
          </p:nvPr>
        </p:nvGraphicFramePr>
        <p:xfrm>
          <a:off x="5353372" y="33057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7859"/>
              </p:ext>
            </p:extLst>
          </p:nvPr>
        </p:nvGraphicFramePr>
        <p:xfrm>
          <a:off x="5505772" y="34581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37641"/>
              </p:ext>
            </p:extLst>
          </p:nvPr>
        </p:nvGraphicFramePr>
        <p:xfrm>
          <a:off x="5169492" y="47965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6194"/>
              </p:ext>
            </p:extLst>
          </p:nvPr>
        </p:nvGraphicFramePr>
        <p:xfrm>
          <a:off x="5321892" y="49489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52267"/>
              </p:ext>
            </p:extLst>
          </p:nvPr>
        </p:nvGraphicFramePr>
        <p:xfrm>
          <a:off x="5474292" y="51013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96438"/>
              </p:ext>
            </p:extLst>
          </p:nvPr>
        </p:nvGraphicFramePr>
        <p:xfrm>
          <a:off x="8139908" y="315497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24181"/>
              </p:ext>
            </p:extLst>
          </p:nvPr>
        </p:nvGraphicFramePr>
        <p:xfrm>
          <a:off x="8139908" y="480416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019672" y="49381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020553" y="18958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 rot="5400000">
            <a:off x="5765800" y="422910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dirty="0" smtClean="0"/>
              <a:t>…</a:t>
            </a:r>
            <a:endParaRPr kumimoji="1" lang="zh-CN" altLang="en-US" sz="2800" dirty="0"/>
          </a:p>
        </p:txBody>
      </p:sp>
      <p:sp>
        <p:nvSpPr>
          <p:cNvPr id="42" name="文本框 41"/>
          <p:cNvSpPr txBox="1"/>
          <p:nvPr/>
        </p:nvSpPr>
        <p:spPr>
          <a:xfrm rot="5400000">
            <a:off x="8356332" y="422910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dirty="0" smtClean="0"/>
              <a:t>…</a:t>
            </a:r>
            <a:endParaRPr kumimoji="1" lang="zh-CN" altLang="en-US" sz="28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54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1" grpId="0"/>
      <p:bldP spid="137" grpId="0"/>
      <p:bldP spid="138" grpId="0"/>
      <p:bldP spid="166" grpId="0"/>
      <p:bldP spid="167" grpId="0"/>
      <p:bldP spid="39" grpId="0"/>
      <p:bldP spid="40" grpId="0"/>
      <p:bldP spid="4" grpId="0"/>
      <p:bldP spid="4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796" y="1329412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多通道多核卷积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7795" y="355917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5192717" y="18022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7019672" y="33157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83" name="表格 82"/>
          <p:cNvGraphicFramePr>
            <a:graphicFrameLocks noGrp="1"/>
          </p:cNvGraphicFramePr>
          <p:nvPr>
            <p:extLst/>
          </p:nvPr>
        </p:nvGraphicFramePr>
        <p:xfrm>
          <a:off x="8142254" y="17978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11141" y="1337012"/>
            <a:ext cx="150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6963482" y="128296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3" name="表格 162"/>
          <p:cNvGraphicFramePr>
            <a:graphicFrameLocks noGrp="1"/>
          </p:cNvGraphicFramePr>
          <p:nvPr>
            <p:extLst/>
          </p:nvPr>
        </p:nvGraphicFramePr>
        <p:xfrm>
          <a:off x="5345117" y="19546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5" name="表格 164"/>
          <p:cNvGraphicFramePr>
            <a:graphicFrameLocks noGrp="1"/>
          </p:cNvGraphicFramePr>
          <p:nvPr>
            <p:extLst/>
          </p:nvPr>
        </p:nvGraphicFramePr>
        <p:xfrm>
          <a:off x="5497517" y="210707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6" name="文本框 165"/>
          <p:cNvSpPr txBox="1"/>
          <p:nvPr/>
        </p:nvSpPr>
        <p:spPr>
          <a:xfrm>
            <a:off x="4959472" y="5995299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个卷积核立方体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584661" y="5753913"/>
            <a:ext cx="253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/>
          </p:nvPr>
        </p:nvGraphicFramePr>
        <p:xfrm>
          <a:off x="2193520" y="31760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2345920" y="33284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/>
          </p:nvPr>
        </p:nvGraphicFramePr>
        <p:xfrm>
          <a:off x="2498320" y="34808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/>
          </p:nvPr>
        </p:nvGraphicFramePr>
        <p:xfrm>
          <a:off x="5200972" y="31533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5353372" y="33057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5505772" y="3458185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/>
          </p:nvPr>
        </p:nvGraphicFramePr>
        <p:xfrm>
          <a:off x="5169492" y="47965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321892" y="49489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/>
          </p:nvPr>
        </p:nvGraphicFramePr>
        <p:xfrm>
          <a:off x="5474292" y="510139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/>
          </p:nvPr>
        </p:nvGraphicFramePr>
        <p:xfrm>
          <a:off x="8139908" y="315497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8139908" y="4804168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019672" y="49381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020553" y="18958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 rot="5400000">
            <a:off x="5765800" y="422910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dirty="0" smtClean="0"/>
              <a:t>…</a:t>
            </a:r>
            <a:endParaRPr kumimoji="1" lang="zh-CN" altLang="en-US" sz="2800" dirty="0"/>
          </a:p>
        </p:txBody>
      </p:sp>
      <p:sp>
        <p:nvSpPr>
          <p:cNvPr id="42" name="文本框 41"/>
          <p:cNvSpPr txBox="1"/>
          <p:nvPr/>
        </p:nvSpPr>
        <p:spPr>
          <a:xfrm rot="5400000">
            <a:off x="8356332" y="422910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dirty="0" smtClean="0"/>
              <a:t>…</a:t>
            </a:r>
            <a:endParaRPr kumimoji="1" lang="zh-CN" altLang="en-US" sz="28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5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6931" y="1896556"/>
            <a:ext cx="899000" cy="1078799"/>
          </a:xfrm>
          <a:prstGeom prst="rect">
            <a:avLst/>
          </a:prstGeom>
          <a:noFill/>
        </p:spPr>
      </p:pic>
      <p:sp>
        <p:nvSpPr>
          <p:cNvPr id="46" name="矩形 45"/>
          <p:cNvSpPr/>
          <p:nvPr/>
        </p:nvSpPr>
        <p:spPr>
          <a:xfrm>
            <a:off x="9000027" y="2987188"/>
            <a:ext cx="3056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=3X3</a:t>
            </a: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区域太小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385" y="1346907"/>
            <a:ext cx="51144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卷积神经网络应用示例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4586" y="425970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27623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" y="5224614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65644" y="5248455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1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46548"/>
              </p:ext>
            </p:extLst>
          </p:nvPr>
        </p:nvGraphicFramePr>
        <p:xfrm>
          <a:off x="756587" y="307538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44989" y="4012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14239" y="38937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85446"/>
              </p:ext>
            </p:extLst>
          </p:nvPr>
        </p:nvGraphicFramePr>
        <p:xfrm>
          <a:off x="3935761" y="3615389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80412"/>
              </p:ext>
            </p:extLst>
          </p:nvPr>
        </p:nvGraphicFramePr>
        <p:xfrm>
          <a:off x="6632340" y="346313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554" y="1347495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5"/>
          <p:cNvSpPr txBox="1"/>
          <p:nvPr/>
        </p:nvSpPr>
        <p:spPr>
          <a:xfrm>
            <a:off x="-501627" y="2663999"/>
            <a:ext cx="471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55"/>
          <p:cNvSpPr txBox="1"/>
          <p:nvPr/>
        </p:nvSpPr>
        <p:spPr>
          <a:xfrm>
            <a:off x="3580033" y="2679547"/>
            <a:ext cx="15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字方塊 55"/>
          <p:cNvSpPr txBox="1"/>
          <p:nvPr/>
        </p:nvSpPr>
        <p:spPr>
          <a:xfrm>
            <a:off x="5852046" y="266399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55"/>
          <p:cNvSpPr txBox="1"/>
          <p:nvPr/>
        </p:nvSpPr>
        <p:spPr>
          <a:xfrm>
            <a:off x="-89849" y="1868171"/>
            <a:ext cx="1189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通过下采样缩减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尺度。常用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pooling.</a:t>
            </a:r>
          </a:p>
        </p:txBody>
      </p:sp>
      <p:sp>
        <p:nvSpPr>
          <p:cNvPr id="10" name="右箭头 9"/>
          <p:cNvSpPr/>
          <p:nvPr/>
        </p:nvSpPr>
        <p:spPr>
          <a:xfrm>
            <a:off x="8278600" y="4107325"/>
            <a:ext cx="978408" cy="1516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13905" y="3774777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endParaRPr kumimoji="1"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0107"/>
              </p:ext>
            </p:extLst>
          </p:nvPr>
        </p:nvGraphicFramePr>
        <p:xfrm>
          <a:off x="9512340" y="376577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文字方塊 55"/>
          <p:cNvSpPr txBox="1"/>
          <p:nvPr/>
        </p:nvSpPr>
        <p:spPr>
          <a:xfrm>
            <a:off x="8358189" y="2698774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下采样后的 </a:t>
            </a:r>
            <a:endParaRPr lang="zh-CN" altLang="en-US" sz="2000" dirty="0"/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6746609" y="5168808"/>
            <a:ext cx="3421224" cy="1002581"/>
            <a:chOff x="6746609" y="5168808"/>
            <a:chExt cx="3421224" cy="10025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609" y="5235389"/>
              <a:ext cx="1239170" cy="93600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8264745" y="5578695"/>
              <a:ext cx="978408" cy="15162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354819" y="51688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 </a:t>
              </a:r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44" y="5417452"/>
              <a:ext cx="590989" cy="4464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01319" y="613507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423335" y="583283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57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56587" y="307538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44989" y="4012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14239" y="38937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935761" y="3615389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632340" y="346313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800" y="1390958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5"/>
          <p:cNvSpPr txBox="1"/>
          <p:nvPr/>
        </p:nvSpPr>
        <p:spPr>
          <a:xfrm>
            <a:off x="-501627" y="2663999"/>
            <a:ext cx="471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55"/>
          <p:cNvSpPr txBox="1"/>
          <p:nvPr/>
        </p:nvSpPr>
        <p:spPr>
          <a:xfrm>
            <a:off x="3580033" y="2679547"/>
            <a:ext cx="15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字方塊 55"/>
          <p:cNvSpPr txBox="1"/>
          <p:nvPr/>
        </p:nvSpPr>
        <p:spPr>
          <a:xfrm>
            <a:off x="5852046" y="266399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55"/>
          <p:cNvSpPr txBox="1"/>
          <p:nvPr/>
        </p:nvSpPr>
        <p:spPr>
          <a:xfrm>
            <a:off x="-89849" y="1868171"/>
            <a:ext cx="1189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通过下采样缩减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尺度。常用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pooling.</a:t>
            </a:r>
          </a:p>
        </p:txBody>
      </p:sp>
      <p:sp>
        <p:nvSpPr>
          <p:cNvPr id="10" name="右箭头 9"/>
          <p:cNvSpPr/>
          <p:nvPr/>
        </p:nvSpPr>
        <p:spPr>
          <a:xfrm>
            <a:off x="8278600" y="4107325"/>
            <a:ext cx="978408" cy="1516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13905" y="3774777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endParaRPr kumimoji="1"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512340" y="376577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文字方塊 55"/>
          <p:cNvSpPr txBox="1"/>
          <p:nvPr/>
        </p:nvSpPr>
        <p:spPr>
          <a:xfrm>
            <a:off x="8358189" y="2698774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下采样后的 </a:t>
            </a:r>
            <a:endParaRPr lang="zh-CN" altLang="en-US" sz="2000" dirty="0"/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6746609" y="5168808"/>
            <a:ext cx="3421224" cy="1002581"/>
            <a:chOff x="6746609" y="5168808"/>
            <a:chExt cx="3421224" cy="10025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609" y="5235389"/>
              <a:ext cx="1239170" cy="93600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8264745" y="5578695"/>
              <a:ext cx="978408" cy="15162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354819" y="51688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 </a:t>
              </a:r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44" y="5417452"/>
              <a:ext cx="590989" cy="4464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01319" y="613507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423335" y="583283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50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72718"/>
              </p:ext>
            </p:extLst>
          </p:nvPr>
        </p:nvGraphicFramePr>
        <p:xfrm>
          <a:off x="756587" y="307538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44989" y="4012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14239" y="38937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4619"/>
              </p:ext>
            </p:extLst>
          </p:nvPr>
        </p:nvGraphicFramePr>
        <p:xfrm>
          <a:off x="3935761" y="3615389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23043"/>
              </p:ext>
            </p:extLst>
          </p:nvPr>
        </p:nvGraphicFramePr>
        <p:xfrm>
          <a:off x="6632340" y="346313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554" y="1400866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55"/>
          <p:cNvSpPr txBox="1"/>
          <p:nvPr/>
        </p:nvSpPr>
        <p:spPr>
          <a:xfrm>
            <a:off x="-89849" y="1868171"/>
            <a:ext cx="1189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通过下采样缩减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尺度。常用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pooling.</a:t>
            </a:r>
          </a:p>
        </p:txBody>
      </p:sp>
      <p:sp>
        <p:nvSpPr>
          <p:cNvPr id="10" name="右箭头 9"/>
          <p:cNvSpPr/>
          <p:nvPr/>
        </p:nvSpPr>
        <p:spPr>
          <a:xfrm>
            <a:off x="8181615" y="4107325"/>
            <a:ext cx="978408" cy="1516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72340" y="3774777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endParaRPr kumimoji="1"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25162"/>
              </p:ext>
            </p:extLst>
          </p:nvPr>
        </p:nvGraphicFramePr>
        <p:xfrm>
          <a:off x="9512340" y="376577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7" name="组 16"/>
          <p:cNvGrpSpPr/>
          <p:nvPr/>
        </p:nvGrpSpPr>
        <p:grpSpPr>
          <a:xfrm>
            <a:off x="6746609" y="5168808"/>
            <a:ext cx="3421224" cy="1002581"/>
            <a:chOff x="6746609" y="5168808"/>
            <a:chExt cx="3421224" cy="10025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609" y="5235389"/>
              <a:ext cx="1239170" cy="93600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8264745" y="5578695"/>
              <a:ext cx="978408" cy="15162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354819" y="51688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 </a:t>
              </a:r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44" y="5417452"/>
              <a:ext cx="590989" cy="446400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字方塊 55"/>
          <p:cNvSpPr txBox="1"/>
          <p:nvPr/>
        </p:nvSpPr>
        <p:spPr>
          <a:xfrm>
            <a:off x="-501627" y="2663999"/>
            <a:ext cx="471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55"/>
          <p:cNvSpPr txBox="1"/>
          <p:nvPr/>
        </p:nvSpPr>
        <p:spPr>
          <a:xfrm>
            <a:off x="3580033" y="2679547"/>
            <a:ext cx="15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55"/>
          <p:cNvSpPr txBox="1"/>
          <p:nvPr/>
        </p:nvSpPr>
        <p:spPr>
          <a:xfrm>
            <a:off x="5852046" y="266399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55"/>
          <p:cNvSpPr txBox="1"/>
          <p:nvPr/>
        </p:nvSpPr>
        <p:spPr>
          <a:xfrm>
            <a:off x="8358189" y="2698774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下采样后的 </a:t>
            </a:r>
            <a:endParaRPr lang="zh-CN" altLang="en-US" sz="2000" dirty="0"/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01319" y="613507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335" y="583283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27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06673"/>
              </p:ext>
            </p:extLst>
          </p:nvPr>
        </p:nvGraphicFramePr>
        <p:xfrm>
          <a:off x="756587" y="307538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44989" y="4012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14239" y="38937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54575"/>
              </p:ext>
            </p:extLst>
          </p:nvPr>
        </p:nvGraphicFramePr>
        <p:xfrm>
          <a:off x="3935761" y="3615389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17725"/>
              </p:ext>
            </p:extLst>
          </p:nvPr>
        </p:nvGraphicFramePr>
        <p:xfrm>
          <a:off x="6632340" y="346313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480" y="1347495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55"/>
          <p:cNvSpPr txBox="1"/>
          <p:nvPr/>
        </p:nvSpPr>
        <p:spPr>
          <a:xfrm>
            <a:off x="-89849" y="1868171"/>
            <a:ext cx="1189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通过下采样缩减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尺度。常用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verage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8181615" y="4107325"/>
            <a:ext cx="978408" cy="1516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72340" y="3774777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endParaRPr kumimoji="1"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1774"/>
              </p:ext>
            </p:extLst>
          </p:nvPr>
        </p:nvGraphicFramePr>
        <p:xfrm>
          <a:off x="9512340" y="376577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7" name="组 16"/>
          <p:cNvGrpSpPr/>
          <p:nvPr/>
        </p:nvGrpSpPr>
        <p:grpSpPr>
          <a:xfrm>
            <a:off x="6746609" y="5168808"/>
            <a:ext cx="3421224" cy="1002581"/>
            <a:chOff x="6746609" y="5168808"/>
            <a:chExt cx="3421224" cy="10025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609" y="5235389"/>
              <a:ext cx="1239170" cy="93600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8264745" y="5578695"/>
              <a:ext cx="978408" cy="15162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354819" y="51688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 </a:t>
              </a:r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44" y="5417452"/>
              <a:ext cx="590989" cy="446400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字方塊 55"/>
          <p:cNvSpPr txBox="1"/>
          <p:nvPr/>
        </p:nvSpPr>
        <p:spPr>
          <a:xfrm>
            <a:off x="-501627" y="2663999"/>
            <a:ext cx="471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55"/>
          <p:cNvSpPr txBox="1"/>
          <p:nvPr/>
        </p:nvSpPr>
        <p:spPr>
          <a:xfrm>
            <a:off x="3580033" y="2679547"/>
            <a:ext cx="15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55"/>
          <p:cNvSpPr txBox="1"/>
          <p:nvPr/>
        </p:nvSpPr>
        <p:spPr>
          <a:xfrm>
            <a:off x="5852046" y="266399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55"/>
          <p:cNvSpPr txBox="1"/>
          <p:nvPr/>
        </p:nvSpPr>
        <p:spPr>
          <a:xfrm>
            <a:off x="8358189" y="2698774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下采样后的 </a:t>
            </a:r>
            <a:endParaRPr lang="zh-CN" altLang="en-US" sz="2000" dirty="0"/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01319" y="613507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335" y="583283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01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935"/>
              </p:ext>
            </p:extLst>
          </p:nvPr>
        </p:nvGraphicFramePr>
        <p:xfrm>
          <a:off x="756587" y="307538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44989" y="4012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14239" y="38937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64999"/>
              </p:ext>
            </p:extLst>
          </p:nvPr>
        </p:nvGraphicFramePr>
        <p:xfrm>
          <a:off x="3935761" y="3615389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632340" y="346313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310" y="1347495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55"/>
          <p:cNvSpPr txBox="1"/>
          <p:nvPr/>
        </p:nvSpPr>
        <p:spPr>
          <a:xfrm>
            <a:off x="-89849" y="1868171"/>
            <a:ext cx="1189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通过下采样缩减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尺度。常用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pooling.</a:t>
            </a:r>
          </a:p>
        </p:txBody>
      </p:sp>
      <p:sp>
        <p:nvSpPr>
          <p:cNvPr id="10" name="右箭头 9"/>
          <p:cNvSpPr/>
          <p:nvPr/>
        </p:nvSpPr>
        <p:spPr>
          <a:xfrm>
            <a:off x="8181615" y="4107325"/>
            <a:ext cx="978408" cy="1516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72340" y="3774777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pooling</a:t>
            </a:r>
            <a:endParaRPr kumimoji="1"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42610"/>
              </p:ext>
            </p:extLst>
          </p:nvPr>
        </p:nvGraphicFramePr>
        <p:xfrm>
          <a:off x="9512340" y="3765772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8E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7" name="组 16"/>
          <p:cNvGrpSpPr/>
          <p:nvPr/>
        </p:nvGrpSpPr>
        <p:grpSpPr>
          <a:xfrm>
            <a:off x="6746609" y="5168808"/>
            <a:ext cx="3421224" cy="1002581"/>
            <a:chOff x="6746609" y="5168808"/>
            <a:chExt cx="3421224" cy="10025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609" y="5235389"/>
              <a:ext cx="1239170" cy="93600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8264745" y="5578695"/>
              <a:ext cx="978408" cy="15162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354819" y="51688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下采样 </a:t>
              </a:r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44" y="5417452"/>
              <a:ext cx="590989" cy="446400"/>
            </a:xfrm>
            <a:prstGeom prst="rect">
              <a:avLst/>
            </a:prstGeom>
          </p:spPr>
        </p:pic>
      </p:grpSp>
      <p:sp>
        <p:nvSpPr>
          <p:cNvPr id="26" name="圆角矩形标注 25"/>
          <p:cNvSpPr/>
          <p:nvPr/>
        </p:nvSpPr>
        <p:spPr>
          <a:xfrm>
            <a:off x="2714394" y="5863852"/>
            <a:ext cx="3137652" cy="700026"/>
          </a:xfrm>
          <a:prstGeom prst="wedgeRoundRectCallout">
            <a:avLst>
              <a:gd name="adj1" fmla="val 62585"/>
              <a:gd name="adj2" fmla="val -150485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可以增大感受野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字方塊 55"/>
          <p:cNvSpPr txBox="1"/>
          <p:nvPr/>
        </p:nvSpPr>
        <p:spPr>
          <a:xfrm>
            <a:off x="-501627" y="2663999"/>
            <a:ext cx="471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55"/>
          <p:cNvSpPr txBox="1"/>
          <p:nvPr/>
        </p:nvSpPr>
        <p:spPr>
          <a:xfrm>
            <a:off x="3580033" y="2679547"/>
            <a:ext cx="15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55"/>
          <p:cNvSpPr txBox="1"/>
          <p:nvPr/>
        </p:nvSpPr>
        <p:spPr>
          <a:xfrm>
            <a:off x="5852046" y="266399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55"/>
          <p:cNvSpPr txBox="1"/>
          <p:nvPr/>
        </p:nvSpPr>
        <p:spPr>
          <a:xfrm>
            <a:off x="8358189" y="2698774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下采样后的 </a:t>
            </a:r>
            <a:endParaRPr lang="zh-CN" altLang="en-US" sz="2000" dirty="0"/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01319" y="613507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9423335" y="583283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686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8" y="419365"/>
            <a:ext cx="579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图像识别为什么用深度学习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人脑视觉机理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5FFE327-6020-4859-BB53-E4EC1399A9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23" y="2429834"/>
            <a:ext cx="2581543" cy="1854302"/>
          </a:xfrm>
          <a:prstGeom prst="rect">
            <a:avLst/>
          </a:prstGeom>
        </p:spPr>
      </p:pic>
      <p:pic>
        <p:nvPicPr>
          <p:cNvPr id="12" name="Picture 4" descr="https://ss0.bdstatic.com/70cFuHSh_Q1YnxGkpoWK1HF6hhy/it/u=2100435611,706118021&amp;fm=27&amp;gp=0.jpg">
            <a:extLst>
              <a:ext uri="{FF2B5EF4-FFF2-40B4-BE49-F238E27FC236}">
                <a16:creationId xmlns:a16="http://schemas.microsoft.com/office/drawing/2014/main" xmlns="" id="{8CD514A6-A493-4641-90F9-0C12FB89E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"/>
          <a:stretch/>
        </p:blipFill>
        <p:spPr bwMode="auto">
          <a:xfrm flipH="1">
            <a:off x="3496627" y="5061148"/>
            <a:ext cx="3711680" cy="13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7">
            <a:extLst>
              <a:ext uri="{FF2B5EF4-FFF2-40B4-BE49-F238E27FC236}">
                <a16:creationId xmlns:a16="http://schemas.microsoft.com/office/drawing/2014/main" xmlns="" id="{AAE5F615-C18C-4D43-8D5F-6B10EED266CD}"/>
              </a:ext>
            </a:extLst>
          </p:cNvPr>
          <p:cNvSpPr/>
          <p:nvPr/>
        </p:nvSpPr>
        <p:spPr>
          <a:xfrm>
            <a:off x="7870376" y="6092470"/>
            <a:ext cx="1516435" cy="390131"/>
          </a:xfrm>
          <a:prstGeom prst="borderCallout1">
            <a:avLst>
              <a:gd name="adj1" fmla="val 15663"/>
              <a:gd name="adj2" fmla="val -774"/>
              <a:gd name="adj3" fmla="val -121694"/>
              <a:gd name="adj4" fmla="val -5448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</a:rPr>
              <a:t>视觉影像</a:t>
            </a:r>
          </a:p>
        </p:txBody>
      </p:sp>
      <p:sp>
        <p:nvSpPr>
          <p:cNvPr id="14" name="线形标注 1 10">
            <a:extLst>
              <a:ext uri="{FF2B5EF4-FFF2-40B4-BE49-F238E27FC236}">
                <a16:creationId xmlns:a16="http://schemas.microsoft.com/office/drawing/2014/main" xmlns="" id="{C840973F-E6B6-4135-A9A8-F35F5B5D939D}"/>
              </a:ext>
            </a:extLst>
          </p:cNvPr>
          <p:cNvSpPr/>
          <p:nvPr/>
        </p:nvSpPr>
        <p:spPr>
          <a:xfrm>
            <a:off x="1949795" y="4972014"/>
            <a:ext cx="1387313" cy="329091"/>
          </a:xfrm>
          <a:prstGeom prst="borderCallout1">
            <a:avLst>
              <a:gd name="adj1" fmla="val 58678"/>
              <a:gd name="adj2" fmla="val 99478"/>
              <a:gd name="adj3" fmla="val 177023"/>
              <a:gd name="adj4" fmla="val 17052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</a:rPr>
              <a:t>反射光线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31B2F8B-9D78-40A1-9113-D63F3F8F39EB}"/>
              </a:ext>
            </a:extLst>
          </p:cNvPr>
          <p:cNvSpPr/>
          <p:nvPr/>
        </p:nvSpPr>
        <p:spPr>
          <a:xfrm rot="3685906">
            <a:off x="5931205" y="4281851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/>
              <a:t>神经</a:t>
            </a:r>
            <a:r>
              <a:rPr lang="zh-CN" altLang="en-US" dirty="0"/>
              <a:t>脉冲</a:t>
            </a:r>
            <a:endParaRPr lang="zh-CN" altLang="en-US" sz="1800" dirty="0"/>
          </a:p>
        </p:txBody>
      </p:sp>
      <p:sp>
        <p:nvSpPr>
          <p:cNvPr id="19" name="线形标注 1(带强调线) 18">
            <a:extLst>
              <a:ext uri="{FF2B5EF4-FFF2-40B4-BE49-F238E27FC236}">
                <a16:creationId xmlns:a16="http://schemas.microsoft.com/office/drawing/2014/main" xmlns="" id="{93B0D7A5-31DA-4DFE-A7C0-F277CF7D7F1C}"/>
              </a:ext>
            </a:extLst>
          </p:cNvPr>
          <p:cNvSpPr/>
          <p:nvPr/>
        </p:nvSpPr>
        <p:spPr>
          <a:xfrm>
            <a:off x="8017782" y="5078151"/>
            <a:ext cx="1369029" cy="222953"/>
          </a:xfrm>
          <a:prstGeom prst="accentCallout1">
            <a:avLst>
              <a:gd name="adj1" fmla="val 48706"/>
              <a:gd name="adj2" fmla="val 10461"/>
              <a:gd name="adj3" fmla="val 184393"/>
              <a:gd name="adj4" fmla="val -60997"/>
            </a:avLst>
          </a:prstGeom>
          <a:noFill/>
          <a:ln>
            <a:solidFill>
              <a:srgbClr val="39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双极细胞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37" y="2083329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 err="1" smtClean="0">
                <a:solidFill>
                  <a:srgbClr val="CC0099"/>
                </a:solidFill>
              </a:rPr>
              <a:t>i</a:t>
            </a:r>
            <a:r>
              <a:rPr lang="en-US" altLang="zh-CN" sz="2400" dirty="0" smtClean="0">
                <a:solidFill>
                  <a:srgbClr val="CC0099"/>
                </a:solidFill>
              </a:rPr>
              <a:t>.</a:t>
            </a:r>
            <a:r>
              <a:rPr lang="zh-CN" altLang="en-US" sz="2400" dirty="0" smtClean="0">
                <a:solidFill>
                  <a:srgbClr val="CC0099"/>
                </a:solidFill>
              </a:rPr>
              <a:t>视</a:t>
            </a:r>
            <a:r>
              <a:rPr lang="zh-CN" altLang="en-US" sz="2400" dirty="0">
                <a:solidFill>
                  <a:srgbClr val="CC0099"/>
                </a:solidFill>
              </a:rPr>
              <a:t>感觉阶段</a:t>
            </a:r>
            <a:r>
              <a:rPr lang="en-US" altLang="zh-CN" sz="2400" dirty="0">
                <a:solidFill>
                  <a:srgbClr val="CC0099"/>
                </a:solidFill>
              </a:rPr>
              <a:t>-</a:t>
            </a:r>
            <a:r>
              <a:rPr lang="zh-CN" altLang="en-US" sz="2400" dirty="0">
                <a:solidFill>
                  <a:srgbClr val="CC0099"/>
                </a:solidFill>
              </a:rPr>
              <a:t>信息采集</a:t>
            </a:r>
          </a:p>
        </p:txBody>
      </p:sp>
      <p:sp>
        <p:nvSpPr>
          <p:cNvPr id="22" name="线形标注 1(带强调线) 28">
            <a:extLst>
              <a:ext uri="{FF2B5EF4-FFF2-40B4-BE49-F238E27FC236}">
                <a16:creationId xmlns:a16="http://schemas.microsoft.com/office/drawing/2014/main" xmlns="" id="{EE026046-4E71-450F-8B3E-DCD05B3F61C2}"/>
              </a:ext>
            </a:extLst>
          </p:cNvPr>
          <p:cNvSpPr/>
          <p:nvPr/>
        </p:nvSpPr>
        <p:spPr>
          <a:xfrm>
            <a:off x="7017768" y="2908125"/>
            <a:ext cx="1851384" cy="263391"/>
          </a:xfrm>
          <a:prstGeom prst="accentCallout1">
            <a:avLst>
              <a:gd name="adj1" fmla="val 48706"/>
              <a:gd name="adj2" fmla="val 12672"/>
              <a:gd name="adj3" fmla="val 166419"/>
              <a:gd name="adj4" fmla="val -598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纹状皮层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1E75D5A-633A-46A7-9C7F-DD7C2C2E3038}"/>
              </a:ext>
            </a:extLst>
          </p:cNvPr>
          <p:cNvSpPr/>
          <p:nvPr/>
        </p:nvSpPr>
        <p:spPr>
          <a:xfrm>
            <a:off x="7113100" y="3225056"/>
            <a:ext cx="1838236" cy="447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</a:rPr>
              <a:t>初级视觉信息</a:t>
            </a:r>
            <a:endParaRPr lang="zh-CN" altLang="en-US" sz="2000" dirty="0"/>
          </a:p>
        </p:txBody>
      </p:sp>
      <p:sp>
        <p:nvSpPr>
          <p:cNvPr id="24" name="左箭头 23"/>
          <p:cNvSpPr/>
          <p:nvPr/>
        </p:nvSpPr>
        <p:spPr>
          <a:xfrm rot="3724615">
            <a:off x="5604454" y="4224201"/>
            <a:ext cx="1203843" cy="484632"/>
          </a:xfrm>
          <a:prstGeom prst="lef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输入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385" y="1346907"/>
            <a:ext cx="51144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网络应用示例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4586" y="425970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27623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" y="5224614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65644" y="5248455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02" y="1366674"/>
            <a:ext cx="387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卷积神经网络结构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2598" y="2866336"/>
            <a:ext cx="666710" cy="2436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7"/>
          <p:cNvSpPr/>
          <p:nvPr/>
        </p:nvSpPr>
        <p:spPr>
          <a:xfrm>
            <a:off x="3058177" y="2917777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8"/>
          <p:cNvSpPr/>
          <p:nvPr/>
        </p:nvSpPr>
        <p:spPr>
          <a:xfrm>
            <a:off x="3060269" y="3613377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19"/>
          <p:cNvSpPr/>
          <p:nvPr/>
        </p:nvSpPr>
        <p:spPr>
          <a:xfrm>
            <a:off x="3049877" y="471052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2" y="3361891"/>
            <a:ext cx="1696710" cy="1281600"/>
          </a:xfrm>
          <a:prstGeom prst="rect">
            <a:avLst/>
          </a:prstGeom>
        </p:spPr>
      </p:pic>
      <p:sp>
        <p:nvSpPr>
          <p:cNvPr id="10" name="文字方塊 20"/>
          <p:cNvSpPr txBox="1"/>
          <p:nvPr/>
        </p:nvSpPr>
        <p:spPr>
          <a:xfrm rot="5400000">
            <a:off x="3047373" y="4197280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54"/>
          <p:cNvSpPr txBox="1"/>
          <p:nvPr/>
        </p:nvSpPr>
        <p:spPr>
          <a:xfrm>
            <a:off x="3057527" y="2894429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TW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4"/>
          <p:cNvSpPr txBox="1"/>
          <p:nvPr/>
        </p:nvSpPr>
        <p:spPr>
          <a:xfrm>
            <a:off x="3060237" y="3600789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54"/>
          <p:cNvSpPr txBox="1"/>
          <p:nvPr/>
        </p:nvSpPr>
        <p:spPr>
          <a:xfrm>
            <a:off x="3064388" y="4655036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線單箭頭接點 35"/>
          <p:cNvCxnSpPr/>
          <p:nvPr/>
        </p:nvCxnSpPr>
        <p:spPr>
          <a:xfrm>
            <a:off x="2408900" y="3865386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35"/>
          <p:cNvCxnSpPr/>
          <p:nvPr/>
        </p:nvCxnSpPr>
        <p:spPr>
          <a:xfrm>
            <a:off x="2408900" y="4966850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54"/>
          <p:cNvSpPr txBox="1"/>
          <p:nvPr/>
        </p:nvSpPr>
        <p:spPr>
          <a:xfrm>
            <a:off x="2403186" y="2694120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TW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54"/>
          <p:cNvSpPr txBox="1"/>
          <p:nvPr/>
        </p:nvSpPr>
        <p:spPr>
          <a:xfrm>
            <a:off x="2388388" y="3385593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54"/>
          <p:cNvSpPr txBox="1"/>
          <p:nvPr/>
        </p:nvSpPr>
        <p:spPr>
          <a:xfrm>
            <a:off x="2398862" y="4475922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線單箭頭接點 35"/>
          <p:cNvCxnSpPr/>
          <p:nvPr/>
        </p:nvCxnSpPr>
        <p:spPr>
          <a:xfrm>
            <a:off x="2427673" y="3180022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232191" y="2831336"/>
            <a:ext cx="504000" cy="243627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38956" y="3361891"/>
            <a:ext cx="504000" cy="140986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69173" y="2831336"/>
            <a:ext cx="504000" cy="243627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27504" y="3385593"/>
            <a:ext cx="504000" cy="140986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20"/>
          <p:cNvSpPr txBox="1"/>
          <p:nvPr/>
        </p:nvSpPr>
        <p:spPr>
          <a:xfrm>
            <a:off x="6011004" y="3804785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線單箭頭接點 35"/>
          <p:cNvCxnSpPr>
            <a:endCxn id="28" idx="1"/>
          </p:cNvCxnSpPr>
          <p:nvPr/>
        </p:nvCxnSpPr>
        <p:spPr>
          <a:xfrm>
            <a:off x="3562775" y="3174263"/>
            <a:ext cx="669416" cy="875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5"/>
          <p:cNvCxnSpPr>
            <a:endCxn id="28" idx="1"/>
          </p:cNvCxnSpPr>
          <p:nvPr/>
        </p:nvCxnSpPr>
        <p:spPr>
          <a:xfrm>
            <a:off x="3628124" y="3818640"/>
            <a:ext cx="604067" cy="230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13" idx="3"/>
            <a:endCxn id="28" idx="1"/>
          </p:cNvCxnSpPr>
          <p:nvPr/>
        </p:nvCxnSpPr>
        <p:spPr>
          <a:xfrm flipV="1">
            <a:off x="3628124" y="4049472"/>
            <a:ext cx="604067" cy="839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5"/>
          <p:cNvCxnSpPr/>
          <p:nvPr/>
        </p:nvCxnSpPr>
        <p:spPr>
          <a:xfrm>
            <a:off x="4811158" y="4109867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5"/>
          <p:cNvCxnSpPr/>
          <p:nvPr/>
        </p:nvCxnSpPr>
        <p:spPr>
          <a:xfrm>
            <a:off x="5804068" y="4126349"/>
            <a:ext cx="288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35"/>
          <p:cNvCxnSpPr/>
          <p:nvPr/>
        </p:nvCxnSpPr>
        <p:spPr>
          <a:xfrm>
            <a:off x="7431504" y="4128661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35"/>
          <p:cNvCxnSpPr/>
          <p:nvPr/>
        </p:nvCxnSpPr>
        <p:spPr>
          <a:xfrm>
            <a:off x="6595028" y="4126349"/>
            <a:ext cx="288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781730" y="2817481"/>
            <a:ext cx="504000" cy="243627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線單箭頭接點 35"/>
          <p:cNvCxnSpPr/>
          <p:nvPr/>
        </p:nvCxnSpPr>
        <p:spPr>
          <a:xfrm>
            <a:off x="8385730" y="4126349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35"/>
          <p:cNvCxnSpPr/>
          <p:nvPr/>
        </p:nvCxnSpPr>
        <p:spPr>
          <a:xfrm>
            <a:off x="9346842" y="4126349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744185" y="2817481"/>
            <a:ext cx="504000" cy="24362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Soft-max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線單箭頭接點 10"/>
          <p:cNvCxnSpPr/>
          <p:nvPr/>
        </p:nvCxnSpPr>
        <p:spPr>
          <a:xfrm>
            <a:off x="10329289" y="3763612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1"/>
          <p:cNvCxnSpPr/>
          <p:nvPr/>
        </p:nvCxnSpPr>
        <p:spPr>
          <a:xfrm>
            <a:off x="10325344" y="4876731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2"/>
          <p:cNvCxnSpPr/>
          <p:nvPr/>
        </p:nvCxnSpPr>
        <p:spPr>
          <a:xfrm>
            <a:off x="10307954" y="3067803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53"/>
          <p:cNvSpPr txBox="1"/>
          <p:nvPr/>
        </p:nvSpPr>
        <p:spPr>
          <a:xfrm rot="5400000">
            <a:off x="10802680" y="4124025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字方塊 54"/>
          <p:cNvSpPr txBox="1"/>
          <p:nvPr/>
        </p:nvSpPr>
        <p:spPr>
          <a:xfrm>
            <a:off x="10864450" y="2764161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字方塊 55"/>
          <p:cNvSpPr txBox="1"/>
          <p:nvPr/>
        </p:nvSpPr>
        <p:spPr>
          <a:xfrm>
            <a:off x="10854371" y="3477317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字方塊 56"/>
          <p:cNvSpPr txBox="1"/>
          <p:nvPr/>
        </p:nvSpPr>
        <p:spPr>
          <a:xfrm>
            <a:off x="10854369" y="4608611"/>
            <a:ext cx="75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48779" y="467016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X</a:t>
            </a:r>
            <a:endParaRPr kumimoji="1" lang="zh-CN" altLang="en-US" sz="2400" dirty="0"/>
          </a:p>
        </p:txBody>
      </p:sp>
      <p:sp>
        <p:nvSpPr>
          <p:cNvPr id="63" name="椭圆形标注 62"/>
          <p:cNvSpPr/>
          <p:nvPr/>
        </p:nvSpPr>
        <p:spPr>
          <a:xfrm>
            <a:off x="7835274" y="1789563"/>
            <a:ext cx="2303699" cy="741686"/>
          </a:xfrm>
          <a:prstGeom prst="wedgeEllipseCallout">
            <a:avLst>
              <a:gd name="adj1" fmla="val -43062"/>
              <a:gd name="adj2" fmla="val 14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卷积层后接一个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4628191" y="2144016"/>
            <a:ext cx="2585097" cy="1139213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结构灵活！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  参数少！</a:t>
            </a:r>
            <a:endParaRPr kumimoji="1" lang="zh-CN" altLang="en-US" dirty="0"/>
          </a:p>
        </p:txBody>
      </p:sp>
      <p:pic>
        <p:nvPicPr>
          <p:cNvPr id="54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735" y="5511556"/>
            <a:ext cx="899000" cy="1078799"/>
          </a:xfrm>
          <a:prstGeom prst="rect">
            <a:avLst/>
          </a:prstGeom>
          <a:noFill/>
        </p:spPr>
      </p:pic>
      <p:sp>
        <p:nvSpPr>
          <p:cNvPr id="55" name="矩形 54"/>
          <p:cNvSpPr/>
          <p:nvPr/>
        </p:nvSpPr>
        <p:spPr>
          <a:xfrm>
            <a:off x="1823811" y="5686602"/>
            <a:ext cx="4842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每层设置多少个卷积核？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如何选择合适的卷积层数？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标注 55"/>
          <p:cNvSpPr/>
          <p:nvPr/>
        </p:nvSpPr>
        <p:spPr>
          <a:xfrm>
            <a:off x="6291880" y="5739059"/>
            <a:ext cx="2097377" cy="700026"/>
          </a:xfrm>
          <a:prstGeom prst="wedgeRoundRectCallout">
            <a:avLst>
              <a:gd name="adj1" fmla="val -79147"/>
              <a:gd name="adj2" fmla="val -3273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视具体任务而定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1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  <p:bldP spid="33" grpId="0"/>
      <p:bldP spid="43" grpId="0" animBg="1"/>
      <p:bldP spid="46" grpId="0" animBg="1"/>
      <p:bldP spid="50" grpId="0"/>
      <p:bldP spid="51" grpId="0"/>
      <p:bldP spid="52" grpId="0"/>
      <p:bldP spid="53" grpId="0"/>
      <p:bldP spid="63" grpId="0" animBg="1"/>
      <p:bldP spid="3" grpId="0" animBg="1"/>
      <p:bldP spid="55" grpId="0"/>
      <p:bldP spid="55" grpId="1"/>
      <p:bldP spid="5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231" y="1440557"/>
            <a:ext cx="35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经典模型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(LeNet-5)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7" y="1902222"/>
            <a:ext cx="11363569" cy="3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652" y="1440557"/>
            <a:ext cx="35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经典模型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(LeNet-5)</a:t>
            </a:r>
          </a:p>
        </p:txBody>
      </p:sp>
      <p:sp>
        <p:nvSpPr>
          <p:cNvPr id="5" name="矩形 4"/>
          <p:cNvSpPr/>
          <p:nvPr/>
        </p:nvSpPr>
        <p:spPr>
          <a:xfrm>
            <a:off x="325120" y="5229244"/>
            <a:ext cx="11684000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C1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层（卷积层）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个卷积核，卷积核大小为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；则共有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6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× 25 + 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156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个参数（加了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个偏置）。</a:t>
            </a:r>
            <a:endParaRPr lang="en-US" altLang="zh-CN" sz="2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pooling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，则共有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×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(1+1)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1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个参数。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（计算过程是：</a:t>
            </a:r>
            <a:r>
              <a:rPr lang="mr-IN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单元里的值相加再乘以训练参数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，再加上偏置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1902222"/>
            <a:ext cx="11363569" cy="3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444" y="1440555"/>
            <a:ext cx="35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经典模型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(LeNet-5)</a:t>
            </a:r>
          </a:p>
        </p:txBody>
      </p:sp>
      <p:sp>
        <p:nvSpPr>
          <p:cNvPr id="5" name="矩形 4"/>
          <p:cNvSpPr/>
          <p:nvPr/>
        </p:nvSpPr>
        <p:spPr>
          <a:xfrm>
            <a:off x="790863" y="5229244"/>
            <a:ext cx="1048160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C3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多通道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核卷积得到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，共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个卷积核（具体如连接表所示），每个卷积核大小为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；则共有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6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× 25 +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个参数（加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个偏置）。</a:t>
            </a:r>
            <a:endParaRPr lang="en-US" altLang="zh-CN" sz="2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S4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，则共有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×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(1+1)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32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个参数。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（计算过程同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7" y="1902222"/>
            <a:ext cx="11363569" cy="3398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50" y="924451"/>
            <a:ext cx="4395590" cy="14938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144001" y="2418326"/>
            <a:ext cx="212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-80" dirty="0" smtClean="0">
                <a:solidFill>
                  <a:srgbClr val="FF0000"/>
                </a:solidFill>
                <a:latin typeface="Arial"/>
                <a:cs typeface="Arial"/>
              </a:rPr>
              <a:t>S2</a:t>
            </a:r>
            <a:r>
              <a:rPr lang="zh-CN" altLang="en-US" sz="1600" spc="-80" dirty="0" smtClean="0">
                <a:solidFill>
                  <a:srgbClr val="FF0000"/>
                </a:solidFill>
                <a:latin typeface="Arial"/>
                <a:cs typeface="Arial"/>
              </a:rPr>
              <a:t>层到</a:t>
            </a:r>
            <a:r>
              <a:rPr lang="en-US" altLang="zh-CN" sz="1600" spc="-80" dirty="0" smtClean="0">
                <a:solidFill>
                  <a:srgbClr val="FF0000"/>
                </a:solidFill>
                <a:latin typeface="Arial"/>
                <a:cs typeface="Arial"/>
              </a:rPr>
              <a:t>C3</a:t>
            </a:r>
            <a:r>
              <a:rPr lang="zh-CN" altLang="en-US" sz="1600" spc="5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CN" altLang="en-US" sz="1600" spc="-10" dirty="0">
                <a:solidFill>
                  <a:srgbClr val="FF0000"/>
                </a:solidFill>
                <a:latin typeface="微软雅黑"/>
                <a:cs typeface="微软雅黑"/>
              </a:rPr>
              <a:t>层的连接</a:t>
            </a:r>
            <a:r>
              <a:rPr lang="zh-CN" altLang="en-US" sz="1600" spc="-10" dirty="0" smtClean="0">
                <a:solidFill>
                  <a:srgbClr val="FF0000"/>
                </a:solidFill>
                <a:latin typeface="微软雅黑"/>
                <a:cs typeface="微软雅黑"/>
              </a:rPr>
              <a:t>表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8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294" y="1440557"/>
            <a:ext cx="35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经典模型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(LeNet-5)</a:t>
            </a:r>
          </a:p>
        </p:txBody>
      </p:sp>
      <p:sp>
        <p:nvSpPr>
          <p:cNvPr id="5" name="矩形 4"/>
          <p:cNvSpPr/>
          <p:nvPr/>
        </p:nvSpPr>
        <p:spPr>
          <a:xfrm>
            <a:off x="999194" y="5300673"/>
            <a:ext cx="1048160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中的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变为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map.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S4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C5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的所有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之间全部相连，有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lang="mr-IN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×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16=1920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个卷积核。每个卷积核大小为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；则共有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1920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× 25 +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48120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个参数（加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个偏置）。</a:t>
            </a:r>
            <a:endParaRPr lang="en-US" altLang="zh-CN" sz="2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7" y="1902222"/>
            <a:ext cx="11363569" cy="3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322" y="1440557"/>
            <a:ext cx="350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经典模型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(LeNet-5)</a:t>
            </a:r>
          </a:p>
        </p:txBody>
      </p:sp>
      <p:sp>
        <p:nvSpPr>
          <p:cNvPr id="5" name="矩形 4"/>
          <p:cNvSpPr/>
          <p:nvPr/>
        </p:nvSpPr>
        <p:spPr>
          <a:xfrm>
            <a:off x="999194" y="5300673"/>
            <a:ext cx="1048160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：全连接层，可训练参数为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84</a:t>
            </a:r>
            <a:r>
              <a:rPr lang="mr-IN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× 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120+1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10164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000" spc="-15" dirty="0">
                <a:latin typeface="Microsoft YaHei" charset="-122"/>
                <a:ea typeface="Microsoft YaHei" charset="-122"/>
                <a:cs typeface="Microsoft YaHei" charset="-122"/>
              </a:rPr>
              <a:t>输出层由</a:t>
            </a:r>
            <a:r>
              <a:rPr lang="zh-CN" altLang="en-US" sz="2000" spc="3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spc="-70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spc="5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spc="-15" dirty="0">
                <a:latin typeface="Microsoft YaHei" charset="-122"/>
                <a:ea typeface="Microsoft YaHei" charset="-122"/>
                <a:cs typeface="Microsoft YaHei" charset="-122"/>
              </a:rPr>
              <a:t>个欧氏径向基函</a:t>
            </a:r>
            <a:r>
              <a:rPr lang="zh-CN" altLang="en-US" sz="2000" spc="-15" dirty="0" smtClean="0">
                <a:latin typeface="Microsoft YaHei" charset="-122"/>
                <a:ea typeface="Microsoft YaHei" charset="-122"/>
                <a:cs typeface="Microsoft YaHei" charset="-122"/>
              </a:rPr>
              <a:t>数组成</a:t>
            </a:r>
            <a:r>
              <a:rPr lang="zh-CN" altLang="en-US" sz="2000" spc="-15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7" y="1902222"/>
            <a:ext cx="11363569" cy="3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10617" y="1346907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）的可行性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选择多少层数，每层选择多少卷积核？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0617" y="4223131"/>
            <a:ext cx="5343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4239654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941291"/>
            <a:ext cx="498966" cy="4989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49237" y="4965132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2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7" y="400051"/>
            <a:ext cx="3861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4" y="1369977"/>
            <a:ext cx="7757347" cy="38851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87181" y="2525163"/>
            <a:ext cx="133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分类损失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32257" y="4441064"/>
            <a:ext cx="133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回归损失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19264" y="5255126"/>
            <a:ext cx="5307309" cy="5017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损失函数的设计依赖于具体的任务</a:t>
            </a:r>
            <a:endParaRPr lang="zh-TW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87181" y="294651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常用：交叉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熵损失函数</a:t>
            </a:r>
            <a:endParaRPr lang="en-US" altLang="zh-CN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32257" y="495199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常用：平方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5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 animBg="1"/>
      <p:bldP spid="5" grpId="0"/>
      <p:bldP spid="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10617" y="1346907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）的可行性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选择多少层数，每层选择多少卷积核？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0617" y="4223131"/>
            <a:ext cx="5343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CN" sz="2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4239654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941291"/>
            <a:ext cx="498966" cy="4989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34723" y="4965132"/>
            <a:ext cx="53430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8" y="419365"/>
            <a:ext cx="579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图像识别为什么用深度学习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人脑视觉机理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0237" y="2083329"/>
            <a:ext cx="3728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 smtClean="0">
                <a:solidFill>
                  <a:srgbClr val="CC0099"/>
                </a:solidFill>
              </a:rPr>
              <a:t>ii.</a:t>
            </a:r>
            <a:r>
              <a:rPr lang="zh-CN" altLang="en-US" sz="2400" dirty="0" smtClean="0">
                <a:solidFill>
                  <a:srgbClr val="CC0099"/>
                </a:solidFill>
              </a:rPr>
              <a:t>视知觉</a:t>
            </a:r>
            <a:r>
              <a:rPr lang="zh-CN" altLang="en-US" sz="2400" dirty="0">
                <a:solidFill>
                  <a:srgbClr val="CC0099"/>
                </a:solidFill>
              </a:rPr>
              <a:t>阶段</a:t>
            </a:r>
            <a:r>
              <a:rPr lang="en-US" altLang="zh-CN" sz="2400" dirty="0">
                <a:solidFill>
                  <a:srgbClr val="CC0099"/>
                </a:solidFill>
              </a:rPr>
              <a:t>-</a:t>
            </a:r>
            <a:r>
              <a:rPr lang="zh-CN" altLang="en-US" sz="2400" dirty="0">
                <a:solidFill>
                  <a:srgbClr val="CC0099"/>
                </a:solidFill>
              </a:rPr>
              <a:t>信息认知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923B5FB-5FEE-4935-B8AC-CAF8205FF2E4}"/>
              </a:ext>
            </a:extLst>
          </p:cNvPr>
          <p:cNvGrpSpPr/>
          <p:nvPr/>
        </p:nvGrpSpPr>
        <p:grpSpPr>
          <a:xfrm>
            <a:off x="2806042" y="1652429"/>
            <a:ext cx="7346356" cy="4151917"/>
            <a:chOff x="1004770" y="2365481"/>
            <a:chExt cx="7093666" cy="361321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C4237A86-CE64-4FCD-BBFD-5D65AB0FD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770" y="3225356"/>
              <a:ext cx="4298077" cy="2753344"/>
            </a:xfrm>
            <a:prstGeom prst="rect">
              <a:avLst/>
            </a:prstGeom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7C460FB8-6B97-4624-B6C0-0BABDB351E38}"/>
                </a:ext>
              </a:extLst>
            </p:cNvPr>
            <p:cNvGrpSpPr/>
            <p:nvPr/>
          </p:nvGrpSpPr>
          <p:grpSpPr>
            <a:xfrm>
              <a:off x="4716016" y="4217339"/>
              <a:ext cx="3303063" cy="939853"/>
              <a:chOff x="4716016" y="4217339"/>
              <a:chExt cx="3303063" cy="939853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441DDEA3-5112-4B6E-A790-E04FE9C7937C}"/>
                  </a:ext>
                </a:extLst>
              </p:cNvPr>
              <p:cNvSpPr/>
              <p:nvPr/>
            </p:nvSpPr>
            <p:spPr>
              <a:xfrm>
                <a:off x="4716016" y="4293096"/>
                <a:ext cx="504056" cy="86409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6" name="线形标注 1(带强调线) 28">
                <a:extLst>
                  <a:ext uri="{FF2B5EF4-FFF2-40B4-BE49-F238E27FC236}">
                    <a16:creationId xmlns:a16="http://schemas.microsoft.com/office/drawing/2014/main" xmlns="" id="{EE026046-4E71-450F-8B3E-DCD05B3F61C2}"/>
                  </a:ext>
                </a:extLst>
              </p:cNvPr>
              <p:cNvSpPr/>
              <p:nvPr/>
            </p:nvSpPr>
            <p:spPr>
              <a:xfrm>
                <a:off x="6231376" y="4217339"/>
                <a:ext cx="1787703" cy="229217"/>
              </a:xfrm>
              <a:prstGeom prst="accentCallout1">
                <a:avLst>
                  <a:gd name="adj1" fmla="val 48706"/>
                  <a:gd name="adj2" fmla="val 12672"/>
                  <a:gd name="adj3" fmla="val 166419"/>
                  <a:gd name="adj4" fmla="val -59892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纹状皮层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5676BA57-913A-45CF-8ECD-BC65CD7685AE}"/>
                </a:ext>
              </a:extLst>
            </p:cNvPr>
            <p:cNvGrpSpPr/>
            <p:nvPr/>
          </p:nvGrpSpPr>
          <p:grpSpPr>
            <a:xfrm>
              <a:off x="3531358" y="3234346"/>
              <a:ext cx="4154138" cy="1478715"/>
              <a:chOff x="3531358" y="3234346"/>
              <a:chExt cx="4154138" cy="1478715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xmlns="" id="{8F5109DF-0001-4B8D-81F6-4617C687779D}"/>
                  </a:ext>
                </a:extLst>
              </p:cNvPr>
              <p:cNvSpPr/>
              <p:nvPr/>
            </p:nvSpPr>
            <p:spPr>
              <a:xfrm rot="2917584">
                <a:off x="3826680" y="3518009"/>
                <a:ext cx="899730" cy="1490374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线形标注 1(带强调线) 26">
                <a:extLst>
                  <a:ext uri="{FF2B5EF4-FFF2-40B4-BE49-F238E27FC236}">
                    <a16:creationId xmlns:a16="http://schemas.microsoft.com/office/drawing/2014/main" xmlns="" id="{0D2B4A92-E9FB-4A1B-BEAE-6040DE4859E7}"/>
                  </a:ext>
                </a:extLst>
              </p:cNvPr>
              <p:cNvSpPr/>
              <p:nvPr/>
            </p:nvSpPr>
            <p:spPr>
              <a:xfrm>
                <a:off x="5832941" y="3234346"/>
                <a:ext cx="1852555" cy="332400"/>
              </a:xfrm>
              <a:prstGeom prst="accentCallout1">
                <a:avLst>
                  <a:gd name="adj1" fmla="val 55583"/>
                  <a:gd name="adj2" fmla="val 2889"/>
                  <a:gd name="adj3" fmla="val 172338"/>
                  <a:gd name="adj4" fmla="val -54675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纹外视觉皮层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31E75D5A-633A-46A7-9C7F-DD7C2C2E3038}"/>
                </a:ext>
              </a:extLst>
            </p:cNvPr>
            <p:cNvSpPr/>
            <p:nvPr/>
          </p:nvSpPr>
          <p:spPr>
            <a:xfrm>
              <a:off x="6323429" y="4493149"/>
              <a:ext cx="1775007" cy="389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</a:rPr>
                <a:t>初级视觉信息</a:t>
              </a:r>
              <a:endParaRPr lang="zh-CN" altLang="en-US" sz="20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64A31D5C-0C4A-46D6-92B3-454F4501A6D0}"/>
                </a:ext>
              </a:extLst>
            </p:cNvPr>
            <p:cNvSpPr/>
            <p:nvPr/>
          </p:nvSpPr>
          <p:spPr>
            <a:xfrm>
              <a:off x="5910489" y="2365481"/>
              <a:ext cx="1775007" cy="389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</a:rPr>
                <a:t>中级视觉信息</a:t>
              </a:r>
              <a:endParaRPr lang="zh-CN" altLang="en-US" sz="2000" dirty="0"/>
            </a:p>
          </p:txBody>
        </p:sp>
        <p:sp>
          <p:nvSpPr>
            <p:cNvPr id="32" name="下箭头 24">
              <a:extLst>
                <a:ext uri="{FF2B5EF4-FFF2-40B4-BE49-F238E27FC236}">
                  <a16:creationId xmlns:a16="http://schemas.microsoft.com/office/drawing/2014/main" xmlns="" id="{9A9FAD6B-D7E4-4CF6-91E2-C0F745D33FBC}"/>
                </a:ext>
              </a:extLst>
            </p:cNvPr>
            <p:cNvSpPr/>
            <p:nvPr/>
          </p:nvSpPr>
          <p:spPr>
            <a:xfrm flipV="1">
              <a:off x="6657215" y="2733825"/>
              <a:ext cx="144017" cy="541076"/>
            </a:xfrm>
            <a:prstGeom prst="downArrow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8864C0B0-3AB5-4021-A84B-BB0CC9687EA9}"/>
              </a:ext>
            </a:extLst>
          </p:cNvPr>
          <p:cNvSpPr/>
          <p:nvPr/>
        </p:nvSpPr>
        <p:spPr bwMode="auto">
          <a:xfrm rot="19459578">
            <a:off x="3886297" y="4729922"/>
            <a:ext cx="2139863" cy="26087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线形标注 1(带强调线) 22">
            <a:extLst>
              <a:ext uri="{FF2B5EF4-FFF2-40B4-BE49-F238E27FC236}">
                <a16:creationId xmlns:a16="http://schemas.microsoft.com/office/drawing/2014/main" xmlns="" id="{0043F48C-B730-48BA-B908-DB3486C9A6A6}"/>
              </a:ext>
            </a:extLst>
          </p:cNvPr>
          <p:cNvSpPr/>
          <p:nvPr/>
        </p:nvSpPr>
        <p:spPr>
          <a:xfrm>
            <a:off x="6458191" y="5422388"/>
            <a:ext cx="1173051" cy="381958"/>
          </a:xfrm>
          <a:prstGeom prst="accentCallout1">
            <a:avLst>
              <a:gd name="adj1" fmla="val 55583"/>
              <a:gd name="adj2" fmla="val 2889"/>
              <a:gd name="adj3" fmla="val -96078"/>
              <a:gd name="adj4" fmla="val -12993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海马体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43DDEA07-92ED-4FF1-8D11-EF9AC6D9644F}"/>
              </a:ext>
            </a:extLst>
          </p:cNvPr>
          <p:cNvSpPr/>
          <p:nvPr/>
        </p:nvSpPr>
        <p:spPr>
          <a:xfrm>
            <a:off x="6054701" y="63898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</a:rPr>
              <a:t>长短时记忆信息</a:t>
            </a:r>
            <a:endParaRPr lang="zh-CN" altLang="en-US" sz="2000" dirty="0"/>
          </a:p>
        </p:txBody>
      </p:sp>
      <p:sp>
        <p:nvSpPr>
          <p:cNvPr id="25" name="下箭头 23">
            <a:extLst>
              <a:ext uri="{FF2B5EF4-FFF2-40B4-BE49-F238E27FC236}">
                <a16:creationId xmlns:a16="http://schemas.microsoft.com/office/drawing/2014/main" xmlns="" id="{D0A5E1E9-EDA0-4E22-A92A-EB8ACBE2A9A6}"/>
              </a:ext>
            </a:extLst>
          </p:cNvPr>
          <p:cNvSpPr/>
          <p:nvPr/>
        </p:nvSpPr>
        <p:spPr>
          <a:xfrm>
            <a:off x="6919107" y="5804346"/>
            <a:ext cx="196055" cy="562029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31B2F8B-9D78-40A1-9113-D63F3F8F39EB}"/>
              </a:ext>
            </a:extLst>
          </p:cNvPr>
          <p:cNvSpPr/>
          <p:nvPr/>
        </p:nvSpPr>
        <p:spPr>
          <a:xfrm>
            <a:off x="10258199" y="3584719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 smtClean="0"/>
              <a:t>神经</a:t>
            </a:r>
            <a:r>
              <a:rPr lang="zh-CN" altLang="en-US" dirty="0"/>
              <a:t>脉冲</a:t>
            </a:r>
            <a:endParaRPr lang="zh-CN" altLang="en-US" sz="1800" dirty="0"/>
          </a:p>
        </p:txBody>
      </p:sp>
      <p:sp>
        <p:nvSpPr>
          <p:cNvPr id="39" name="左箭头 38"/>
          <p:cNvSpPr/>
          <p:nvPr/>
        </p:nvSpPr>
        <p:spPr>
          <a:xfrm>
            <a:off x="10070455" y="3769385"/>
            <a:ext cx="1203843" cy="484632"/>
          </a:xfrm>
          <a:prstGeom prst="lef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输入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16336" y="134122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線單箭頭接點 27"/>
          <p:cNvCxnSpPr/>
          <p:nvPr/>
        </p:nvCxnSpPr>
        <p:spPr>
          <a:xfrm>
            <a:off x="717018" y="5874077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8480548" y="590693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9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0548" y="5906935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29"/>
          <p:cNvCxnSpPr/>
          <p:nvPr/>
        </p:nvCxnSpPr>
        <p:spPr>
          <a:xfrm flipV="1">
            <a:off x="1530073" y="232044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34"/>
          <p:cNvSpPr txBox="1"/>
          <p:nvPr/>
        </p:nvSpPr>
        <p:spPr>
          <a:xfrm>
            <a:off x="2378919" y="2320441"/>
            <a:ext cx="663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选择一个初始值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Random, RBM 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69"/>
          <p:cNvSpPr/>
          <p:nvPr/>
        </p:nvSpPr>
        <p:spPr>
          <a:xfrm>
            <a:off x="1867024" y="571513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線接點 70"/>
          <p:cNvCxnSpPr>
            <a:endCxn id="12" idx="0"/>
          </p:cNvCxnSpPr>
          <p:nvPr/>
        </p:nvCxnSpPr>
        <p:spPr>
          <a:xfrm>
            <a:off x="1944628" y="3466119"/>
            <a:ext cx="18296" cy="22490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7"/>
              <p:cNvSpPr txBox="1"/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计算梯度值</a:t>
                </a:r>
                <a:r>
                  <a:rPr lang="en-US" altLang="zh-TW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164"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8"/>
          <p:cNvCxnSpPr/>
          <p:nvPr/>
        </p:nvCxnSpPr>
        <p:spPr>
          <a:xfrm>
            <a:off x="1651000" y="2971800"/>
            <a:ext cx="658192" cy="123979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右箭號 31"/>
          <p:cNvSpPr/>
          <p:nvPr/>
        </p:nvSpPr>
        <p:spPr>
          <a:xfrm>
            <a:off x="2098531" y="5678900"/>
            <a:ext cx="692462" cy="2181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線單箭頭接點 6"/>
          <p:cNvCxnSpPr/>
          <p:nvPr/>
        </p:nvCxnSpPr>
        <p:spPr>
          <a:xfrm flipH="1">
            <a:off x="2058824" y="3239030"/>
            <a:ext cx="859683" cy="22708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6"/>
              <p:cNvSpPr txBox="1"/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333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3156593" y="2727456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2"/>
              <p:cNvSpPr txBox="1"/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5333" r="-28235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左大括弧 4"/>
          <p:cNvSpPr/>
          <p:nvPr/>
        </p:nvSpPr>
        <p:spPr>
          <a:xfrm rot="5400000">
            <a:off x="2264882" y="5154183"/>
            <a:ext cx="288195" cy="928704"/>
          </a:xfrm>
          <a:prstGeom prst="leftBrace">
            <a:avLst>
              <a:gd name="adj1" fmla="val 37394"/>
              <a:gd name="adj2" fmla="val 512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69"/>
          <p:cNvSpPr/>
          <p:nvPr/>
        </p:nvSpPr>
        <p:spPr>
          <a:xfrm>
            <a:off x="2822608" y="5735771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字方塊 33"/>
          <p:cNvSpPr txBox="1"/>
          <p:nvPr/>
        </p:nvSpPr>
        <p:spPr>
          <a:xfrm>
            <a:off x="3197415" y="5966775"/>
            <a:ext cx="24507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下弧形箭头 41"/>
          <p:cNvSpPr/>
          <p:nvPr/>
        </p:nvSpPr>
        <p:spPr>
          <a:xfrm>
            <a:off x="4097566" y="3697854"/>
            <a:ext cx="2167229" cy="709755"/>
          </a:xfrm>
          <a:prstGeom prst="curved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09144" y="3981633"/>
            <a:ext cx="119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線接點 35"/>
          <p:cNvCxnSpPr/>
          <p:nvPr/>
        </p:nvCxnSpPr>
        <p:spPr>
          <a:xfrm>
            <a:off x="2918507" y="4732713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23"/>
          <p:cNvCxnSpPr/>
          <p:nvPr/>
        </p:nvCxnSpPr>
        <p:spPr>
          <a:xfrm>
            <a:off x="2383924" y="4536403"/>
            <a:ext cx="1223123" cy="40667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31"/>
          <p:cNvCxnSpPr/>
          <p:nvPr/>
        </p:nvCxnSpPr>
        <p:spPr>
          <a:xfrm>
            <a:off x="3828917" y="4809369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左大括弧 38"/>
          <p:cNvSpPr/>
          <p:nvPr/>
        </p:nvSpPr>
        <p:spPr>
          <a:xfrm rot="5400000">
            <a:off x="3230604" y="5207258"/>
            <a:ext cx="312400" cy="820996"/>
          </a:xfrm>
          <a:prstGeom prst="leftBrace">
            <a:avLst>
              <a:gd name="adj1" fmla="val 1691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橢圓 69"/>
          <p:cNvSpPr/>
          <p:nvPr/>
        </p:nvSpPr>
        <p:spPr>
          <a:xfrm>
            <a:off x="3733018" y="5755160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1571738" y="2142940"/>
            <a:ext cx="7321537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37"/>
              <p:cNvSpPr txBox="1"/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直到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非常小（更新很小）</a:t>
                </a:r>
                <a:endParaRPr lang="zh-TW" altLang="en-US" sz="2400" b="1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7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形标注 49"/>
              <p:cNvSpPr/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网络参数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椭圆形标注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69"/>
          <p:cNvSpPr/>
          <p:nvPr/>
        </p:nvSpPr>
        <p:spPr>
          <a:xfrm>
            <a:off x="1861950" y="3355446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橢圓 69"/>
          <p:cNvSpPr/>
          <p:nvPr/>
        </p:nvSpPr>
        <p:spPr>
          <a:xfrm>
            <a:off x="2838597" y="45381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橢圓 69"/>
          <p:cNvSpPr/>
          <p:nvPr/>
        </p:nvSpPr>
        <p:spPr>
          <a:xfrm>
            <a:off x="3726863" y="4613348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9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/>
      <p:bldP spid="36" grpId="0" animBg="1"/>
      <p:bldP spid="37" grpId="0"/>
      <p:bldP spid="41" grpId="0" animBg="1"/>
      <p:bldP spid="4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68428" y="1614715"/>
            <a:ext cx="4732472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306" y="1561341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68428" y="2703287"/>
            <a:ext cx="4732472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19306" y="2649913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8428" y="3845233"/>
            <a:ext cx="4732472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19306" y="3791859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8428" y="4933805"/>
            <a:ext cx="4732472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19306" y="4880431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9363" y="397213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9855" y="1788217"/>
            <a:ext cx="357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发展历程、领域应用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022" y="2764976"/>
            <a:ext cx="409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从图像识别说起：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0022" y="3880235"/>
            <a:ext cx="412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0022" y="5107307"/>
            <a:ext cx="274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实践：手写数字识别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2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18211" y="400051"/>
            <a:ext cx="27209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698543" y="2707630"/>
            <a:ext cx="4544705" cy="7696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：手写数字识别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56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87223" y="400051"/>
            <a:ext cx="6570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C:\Users\Fire\AppData\Local\Microsoft\Windows\Temporary Internet Files\Content.IE5\GNBL4RG2\MC900356213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2342" y="2217375"/>
            <a:ext cx="2000264" cy="2517030"/>
          </a:xfrm>
          <a:prstGeom prst="rect">
            <a:avLst/>
          </a:prstGeom>
          <a:noFill/>
        </p:spPr>
      </p:pic>
      <p:sp>
        <p:nvSpPr>
          <p:cNvPr id="9" name="圆角矩形 8"/>
          <p:cNvSpPr/>
          <p:nvPr/>
        </p:nvSpPr>
        <p:spPr>
          <a:xfrm>
            <a:off x="5720373" y="2788185"/>
            <a:ext cx="4439920" cy="1375410"/>
          </a:xfrm>
          <a:prstGeom prst="roundRect">
            <a:avLst/>
          </a:prstGeom>
          <a:solidFill>
            <a:srgbClr val="F2FF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有什么问题吗？</a:t>
            </a:r>
            <a:endParaRPr kumimoji="1"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8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684" y="2015832"/>
            <a:ext cx="108325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从原始信号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摄入（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瞳孔摄入像素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Pixels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处理（大脑皮层某些细胞发现边缘和方向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（大脑判定，眼前的物体的形状，是圆形的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抽象（大脑进一步判定该物体是人脸）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原始信号，做低级抽象，逐渐向高级抽象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8208" y="419365"/>
            <a:ext cx="579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图像识别为什么用深度学习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人脑视觉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机理：神经</a:t>
            </a: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中枢</a:t>
            </a: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大脑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pic>
        <p:nvPicPr>
          <p:cNvPr id="10" name="Picture 6" descr="​大牛的《深度学习》笔记，Deep Learning速成教程">
            <a:extLst>
              <a:ext uri="{FF2B5EF4-FFF2-40B4-BE49-F238E27FC236}">
                <a16:creationId xmlns:a16="http://schemas.microsoft.com/office/drawing/2014/main" xmlns="" id="{769E83A9-DA95-4122-B7A8-9F0AEFE70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"/>
          <a:stretch/>
        </p:blipFill>
        <p:spPr bwMode="auto">
          <a:xfrm>
            <a:off x="1680127" y="3425072"/>
            <a:ext cx="4353058" cy="30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033185" y="6021840"/>
            <a:ext cx="30957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测量</a:t>
            </a:r>
            <a:r>
              <a:rPr kumimoji="1" lang="zh-CN" alt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空间（表象）</a:t>
            </a:r>
            <a:endParaRPr kumimoji="1" lang="zh-CN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2" name="Text Box 32"/>
          <p:cNvSpPr txBox="1">
            <a:spLocks noChangeArrowheads="1"/>
          </p:cNvSpPr>
          <p:nvPr/>
        </p:nvSpPr>
        <p:spPr bwMode="auto">
          <a:xfrm>
            <a:off x="5917105" y="3448228"/>
            <a:ext cx="30553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特征</a:t>
            </a:r>
            <a:r>
              <a:rPr kumimoji="1" lang="zh-CN" alt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空间（概念）</a:t>
            </a:r>
            <a:endParaRPr kumimoji="1" lang="zh-CN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右箭头 12"/>
          <p:cNvSpPr/>
          <p:nvPr/>
        </p:nvSpPr>
        <p:spPr>
          <a:xfrm rot="16200000">
            <a:off x="6522672" y="4696335"/>
            <a:ext cx="1834276" cy="5256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8" y="419365"/>
            <a:ext cx="579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图像识别为什么用深度学习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深度学习模仿人类的视觉系统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pic>
        <p:nvPicPr>
          <p:cNvPr id="9" name="Picture 4" descr="http://img.blog.csdn.net/20160704121445131">
            <a:extLst>
              <a:ext uri="{FF2B5EF4-FFF2-40B4-BE49-F238E27FC236}">
                <a16:creationId xmlns:a16="http://schemas.microsoft.com/office/drawing/2014/main" xmlns="" id="{E488838D-4DEC-47D9-B9F6-354D8E1F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50" y="2207742"/>
            <a:ext cx="9193760" cy="321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3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68428" y="1614715"/>
            <a:ext cx="4732472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306" y="1561341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68428" y="2703287"/>
            <a:ext cx="4732472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19306" y="2649913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8428" y="3845233"/>
            <a:ext cx="4732472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19306" y="3791859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8428" y="4933805"/>
            <a:ext cx="4732472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19306" y="4880431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9363" y="397213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9855" y="1788217"/>
            <a:ext cx="357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发展历程、领域应用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022" y="2764976"/>
            <a:ext cx="409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从图像识别说起：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0022" y="3880235"/>
            <a:ext cx="412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0022" y="5107307"/>
            <a:ext cx="274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实践：手写数字识别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16971" y="2462053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学习框架之全连接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0287" y="350223"/>
            <a:ext cx="46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716971" y="3624867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9193" y="1440557"/>
            <a:ext cx="947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使用机器学习（深度学习）的目的：寻找一个合适的函数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131975" y="2038119"/>
            <a:ext cx="8882357" cy="44838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数字</a:t>
            </a:r>
            <a:r>
              <a:rPr lang="zh-CN" altLang="en-US" dirty="0" smtClean="0"/>
              <a:t>识别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CN" altLang="en-US" dirty="0" smtClean="0"/>
              <a:t>机器翻译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r>
              <a:rPr lang="zh-CN" altLang="en-US" dirty="0" smtClean="0"/>
              <a:t>自动问答</a:t>
            </a:r>
            <a:endParaRPr lang="zh-TW" altLang="en-US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140629"/>
              </p:ext>
            </p:extLst>
          </p:nvPr>
        </p:nvGraphicFramePr>
        <p:xfrm>
          <a:off x="2799587" y="419646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66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587" y="4196467"/>
                        <a:ext cx="3822700" cy="460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85277"/>
              </p:ext>
            </p:extLst>
          </p:nvPr>
        </p:nvGraphicFramePr>
        <p:xfrm>
          <a:off x="2846727" y="2605510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67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727" y="2605510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232389"/>
              </p:ext>
            </p:extLst>
          </p:nvPr>
        </p:nvGraphicFramePr>
        <p:xfrm>
          <a:off x="2799587" y="5670979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68" name="方程式" r:id="rId6" imgW="1676160" imgH="215640" progId="Equation.3">
                  <p:embed/>
                </p:oleObj>
              </mc:Choice>
              <mc:Fallback>
                <p:oleObj name="方程式" r:id="rId6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587" y="5670979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7"/>
          <p:cNvSpPr txBox="1"/>
          <p:nvPr/>
        </p:nvSpPr>
        <p:spPr>
          <a:xfrm>
            <a:off x="6667151" y="2594241"/>
            <a:ext cx="1495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“3”</a:t>
            </a:r>
            <a:endParaRPr lang="zh-TW" altLang="en-US" sz="2800" dirty="0"/>
          </a:p>
        </p:txBody>
      </p:sp>
      <p:sp>
        <p:nvSpPr>
          <p:cNvPr id="12" name="文字方塊 8"/>
          <p:cNvSpPr txBox="1"/>
          <p:nvPr/>
        </p:nvSpPr>
        <p:spPr>
          <a:xfrm>
            <a:off x="6949664" y="4132610"/>
            <a:ext cx="216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“</a:t>
            </a:r>
            <a:r>
              <a:rPr lang="zh-CN" altLang="en-US" sz="2800" dirty="0" smtClean="0"/>
              <a:t>倾盆大雨</a:t>
            </a:r>
            <a:r>
              <a:rPr lang="en-US" altLang="zh-TW" sz="2800" dirty="0" smtClean="0"/>
              <a:t>”</a:t>
            </a:r>
            <a:endParaRPr lang="zh-TW" altLang="en-US" sz="2800" dirty="0"/>
          </a:p>
        </p:txBody>
      </p:sp>
      <p:sp>
        <p:nvSpPr>
          <p:cNvPr id="14" name="文字方塊 10"/>
          <p:cNvSpPr txBox="1"/>
          <p:nvPr/>
        </p:nvSpPr>
        <p:spPr>
          <a:xfrm>
            <a:off x="6790435" y="5608134"/>
            <a:ext cx="180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“</a:t>
            </a:r>
            <a:r>
              <a:rPr lang="zh-CN" altLang="en-US" sz="2800" dirty="0" smtClean="0"/>
              <a:t>上海</a:t>
            </a:r>
            <a:r>
              <a:rPr lang="en-US" altLang="zh-TW" sz="2800" dirty="0" smtClean="0"/>
              <a:t>”</a:t>
            </a:r>
            <a:endParaRPr lang="zh-TW" altLang="en-US" sz="2800" dirty="0"/>
          </a:p>
        </p:txBody>
      </p:sp>
      <p:pic>
        <p:nvPicPr>
          <p:cNvPr id="23" name="圖片 1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98077" y="257868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文字方塊 8"/>
          <p:cNvSpPr txBox="1"/>
          <p:nvPr/>
        </p:nvSpPr>
        <p:spPr>
          <a:xfrm>
            <a:off x="3179121" y="4127948"/>
            <a:ext cx="306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“</a:t>
            </a:r>
            <a:r>
              <a:rPr lang="en-US" altLang="zh-CN" sz="2800" dirty="0" smtClean="0"/>
              <a:t>Rain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cats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dogs</a:t>
            </a:r>
            <a:r>
              <a:rPr lang="en-US" altLang="zh-TW" sz="2800" dirty="0" smtClean="0"/>
              <a:t>”</a:t>
            </a:r>
            <a:endParaRPr lang="zh-TW" altLang="en-US" sz="2800" dirty="0"/>
          </a:p>
        </p:txBody>
      </p:sp>
      <p:sp>
        <p:nvSpPr>
          <p:cNvPr id="16" name="文字方塊 8"/>
          <p:cNvSpPr txBox="1"/>
          <p:nvPr/>
        </p:nvSpPr>
        <p:spPr>
          <a:xfrm>
            <a:off x="3056883" y="5608134"/>
            <a:ext cx="306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“</a:t>
            </a:r>
            <a:r>
              <a:rPr lang="zh-CN" altLang="en-US" sz="2800" dirty="0" smtClean="0"/>
              <a:t>姚明是哪里人？</a:t>
            </a:r>
            <a:r>
              <a:rPr lang="en-US" altLang="zh-TW" sz="2800" dirty="0" smtClean="0"/>
              <a:t>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404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10" grpId="0" uiExpand="1"/>
      <p:bldP spid="12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997579"/>
              </p:ext>
            </p:extLst>
          </p:nvPr>
        </p:nvGraphicFramePr>
        <p:xfrm>
          <a:off x="8461194" y="2246769"/>
          <a:ext cx="14065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5" name="公式" r:id="rId3" imgW="660240" imgH="190440" progId="Equation.3">
                  <p:embed/>
                </p:oleObj>
              </mc:Choice>
              <mc:Fallback>
                <p:oleObj name="公式" r:id="rId3" imgW="660240" imgH="1904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194" y="2246769"/>
                        <a:ext cx="14065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95718"/>
              </p:ext>
            </p:extLst>
          </p:nvPr>
        </p:nvGraphicFramePr>
        <p:xfrm>
          <a:off x="1592183" y="3496808"/>
          <a:ext cx="24923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6" name="公式" r:id="rId5" imgW="1168200" imgH="228600" progId="Equation.3">
                  <p:embed/>
                </p:oleObj>
              </mc:Choice>
              <mc:Fallback>
                <p:oleObj name="公式" r:id="rId5" imgW="1168200" imgH="2286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183" y="3496808"/>
                        <a:ext cx="249237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60"/>
          <p:cNvSpPr txBox="1"/>
          <p:nvPr/>
        </p:nvSpPr>
        <p:spPr>
          <a:xfrm>
            <a:off x="4009764" y="3457799"/>
            <a:ext cx="215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烫烫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烫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圖片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427391" y="336082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013790"/>
              </p:ext>
            </p:extLst>
          </p:nvPr>
        </p:nvGraphicFramePr>
        <p:xfrm>
          <a:off x="6699069" y="3457799"/>
          <a:ext cx="2465388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7" name="公式" r:id="rId8" imgW="1155600" imgH="228600" progId="Equation.3">
                  <p:embed/>
                </p:oleObj>
              </mc:Choice>
              <mc:Fallback>
                <p:oleObj name="公式" r:id="rId8" imgW="115560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069" y="3457799"/>
                        <a:ext cx="2465388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字方塊 60"/>
          <p:cNvSpPr txBox="1"/>
          <p:nvPr/>
        </p:nvSpPr>
        <p:spPr>
          <a:xfrm>
            <a:off x="9096475" y="3437445"/>
            <a:ext cx="91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“8”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圖片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14100" y="334046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4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248580"/>
              </p:ext>
            </p:extLst>
          </p:nvPr>
        </p:nvGraphicFramePr>
        <p:xfrm>
          <a:off x="4149515" y="4891716"/>
          <a:ext cx="2465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8" name="公式" r:id="rId10" imgW="1155600" imgH="228600" progId="Equation.3">
                  <p:embed/>
                </p:oleObj>
              </mc:Choice>
              <mc:Fallback>
                <p:oleObj name="公式" r:id="rId10" imgW="1155600" imgH="22860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515" y="4891716"/>
                        <a:ext cx="2465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字方塊 60"/>
          <p:cNvSpPr txBox="1"/>
          <p:nvPr/>
        </p:nvSpPr>
        <p:spPr>
          <a:xfrm>
            <a:off x="6546920" y="4870666"/>
            <a:ext cx="91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“2”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圖片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964545" y="477369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088233" y="2146253"/>
            <a:ext cx="6421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学习任务</a:t>
            </a:r>
            <a:r>
              <a:rPr lang="en-US" altLang="zh-TW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寻找手写识别函数，候选函数集合为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17343" y="4491487"/>
            <a:ext cx="3962400" cy="1242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5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6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31283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确定函数集合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445396" y="3243850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05853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如何评价好坏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7450928" y="3243849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26247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挑出最好函数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971388" y="3950901"/>
            <a:ext cx="0" cy="6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流程图: 数据 23"/>
          <p:cNvSpPr/>
          <p:nvPr/>
        </p:nvSpPr>
        <p:spPr>
          <a:xfrm>
            <a:off x="5101087" y="4629513"/>
            <a:ext cx="5543909" cy="1644770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字方塊 60"/>
          <p:cNvSpPr txBox="1"/>
          <p:nvPr/>
        </p:nvSpPr>
        <p:spPr>
          <a:xfrm>
            <a:off x="6319992" y="4966334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圖片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52" y="505242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4" name="圖片 1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42654" y="5038040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4" name="文字方塊 60"/>
          <p:cNvSpPr txBox="1"/>
          <p:nvPr/>
        </p:nvSpPr>
        <p:spPr>
          <a:xfrm>
            <a:off x="8077573" y="4966333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字方塊 60"/>
          <p:cNvSpPr txBox="1"/>
          <p:nvPr/>
        </p:nvSpPr>
        <p:spPr>
          <a:xfrm>
            <a:off x="8992709" y="5142690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….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圖片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52" y="5626987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1" name="圖片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42654" y="5626987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2" name="文字方塊 60"/>
          <p:cNvSpPr txBox="1"/>
          <p:nvPr/>
        </p:nvSpPr>
        <p:spPr>
          <a:xfrm>
            <a:off x="8076957" y="5552732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字方塊 60"/>
          <p:cNvSpPr txBox="1"/>
          <p:nvPr/>
        </p:nvSpPr>
        <p:spPr>
          <a:xfrm>
            <a:off x="6331363" y="5525322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01440" y="634692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0567" y="22674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779564" y="2225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909275" y="226742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536359" y="503804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怎么做：对答案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68428" y="1614715"/>
            <a:ext cx="4732472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306" y="1561341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68428" y="2703287"/>
            <a:ext cx="4732472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19306" y="2649913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8428" y="3845233"/>
            <a:ext cx="4732472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19306" y="3791859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8428" y="4933805"/>
            <a:ext cx="4732472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19306" y="4880431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9363" y="397213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9855" y="1788217"/>
            <a:ext cx="357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发展历程、领域应用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022" y="2764976"/>
            <a:ext cx="409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从图像识别说起：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0022" y="3880235"/>
            <a:ext cx="412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0022" y="5107307"/>
            <a:ext cx="274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实践：手写数字识别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9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学习过程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31283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445396" y="3243850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05853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7450928" y="3243849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26247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971388" y="3950901"/>
            <a:ext cx="0" cy="6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流程图: 数据 23"/>
          <p:cNvSpPr/>
          <p:nvPr/>
        </p:nvSpPr>
        <p:spPr>
          <a:xfrm>
            <a:off x="5101087" y="4629513"/>
            <a:ext cx="5543909" cy="1644770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字方塊 60"/>
          <p:cNvSpPr txBox="1"/>
          <p:nvPr/>
        </p:nvSpPr>
        <p:spPr>
          <a:xfrm>
            <a:off x="6319992" y="4966334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圖片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52" y="505242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4" name="圖片 1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42654" y="5038040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4" name="文字方塊 60"/>
          <p:cNvSpPr txBox="1"/>
          <p:nvPr/>
        </p:nvSpPr>
        <p:spPr>
          <a:xfrm>
            <a:off x="8077573" y="4966333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字方塊 60"/>
          <p:cNvSpPr txBox="1"/>
          <p:nvPr/>
        </p:nvSpPr>
        <p:spPr>
          <a:xfrm>
            <a:off x="8992709" y="5142690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….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圖片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52" y="5626987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1" name="圖片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42654" y="5626987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2" name="文字方塊 60"/>
          <p:cNvSpPr txBox="1"/>
          <p:nvPr/>
        </p:nvSpPr>
        <p:spPr>
          <a:xfrm>
            <a:off x="8076957" y="5552732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字方塊 60"/>
          <p:cNvSpPr txBox="1"/>
          <p:nvPr/>
        </p:nvSpPr>
        <p:spPr>
          <a:xfrm>
            <a:off x="6331363" y="5525322"/>
            <a:ext cx="15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70608" y="63469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0567" y="22674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779564" y="2225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909275" y="226742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241" y="5038040"/>
            <a:ext cx="5027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6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231283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445396" y="3243850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05853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7450928" y="3243849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262476" y="2732017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971388" y="3950901"/>
            <a:ext cx="0" cy="6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流程图: 数据 23"/>
          <p:cNvSpPr/>
          <p:nvPr/>
        </p:nvSpPr>
        <p:spPr>
          <a:xfrm>
            <a:off x="5058536" y="4629513"/>
            <a:ext cx="5543909" cy="1644770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01440" y="634692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0567" y="22674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779564" y="2225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909275" y="226742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671094" y="6032740"/>
            <a:ext cx="1901268" cy="11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6671094" y="4735004"/>
            <a:ext cx="5751" cy="1309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832817" y="5719394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671094" y="5025838"/>
            <a:ext cx="625204" cy="100690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9702207" y="4059106"/>
                <a:ext cx="1269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207" y="4059106"/>
                <a:ext cx="126977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8497344" y="5966506"/>
            <a:ext cx="25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31231" y="4612570"/>
            <a:ext cx="25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85025" y="5995850"/>
            <a:ext cx="25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764200" y="5788404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737174" y="5891842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56670" y="5532567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068663" y="5307091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010722" y="5423297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169304" y="5199845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880840" y="5617315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72688" y="4105541"/>
                <a:ext cx="28827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altLang="zh-CN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=1,2,3……}</m:t>
                      </m:r>
                    </m:oMath>
                  </m:oMathPara>
                </a14:m>
                <a:endParaRPr lang="zh-CN" altLang="en-US" sz="1400" i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8" y="4105541"/>
                <a:ext cx="28827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椭圆 54"/>
          <p:cNvSpPr/>
          <p:nvPr/>
        </p:nvSpPr>
        <p:spPr>
          <a:xfrm>
            <a:off x="7223316" y="5087702"/>
            <a:ext cx="54052" cy="4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024223" y="3932928"/>
                <a:ext cx="2152128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23" y="3932928"/>
                <a:ext cx="2152128" cy="7630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9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1222744" y="3372476"/>
            <a:ext cx="1718161" cy="9767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89123"/>
              </p:ext>
            </p:extLst>
          </p:nvPr>
        </p:nvGraphicFramePr>
        <p:xfrm>
          <a:off x="1416621" y="4342219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6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621" y="4342219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圓角矩形 26"/>
          <p:cNvSpPr/>
          <p:nvPr/>
        </p:nvSpPr>
        <p:spPr>
          <a:xfrm>
            <a:off x="4130651" y="3369061"/>
            <a:ext cx="1692380" cy="9801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TW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97080" y="2861271"/>
            <a:ext cx="1608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“0”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圖片 3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17" y="2086055"/>
            <a:ext cx="720000" cy="720000"/>
          </a:xfrm>
          <a:prstGeom prst="rect">
            <a:avLst/>
          </a:prstGeom>
        </p:spPr>
      </p:pic>
      <p:pic>
        <p:nvPicPr>
          <p:cNvPr id="11" name="圖片 3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49" y="2082975"/>
            <a:ext cx="720000" cy="720000"/>
          </a:xfrm>
          <a:prstGeom prst="rect">
            <a:avLst/>
          </a:prstGeom>
        </p:spPr>
      </p:pic>
      <p:sp>
        <p:nvSpPr>
          <p:cNvPr id="12" name="文字方塊 32"/>
          <p:cNvSpPr txBox="1"/>
          <p:nvPr/>
        </p:nvSpPr>
        <p:spPr>
          <a:xfrm>
            <a:off x="7272379" y="2893249"/>
            <a:ext cx="89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“2”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33"/>
          <p:cNvSpPr txBox="1"/>
          <p:nvPr/>
        </p:nvSpPr>
        <p:spPr>
          <a:xfrm>
            <a:off x="8462861" y="2878351"/>
            <a:ext cx="101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“5”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3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42" y="2091641"/>
            <a:ext cx="720000" cy="720000"/>
          </a:xfrm>
          <a:prstGeom prst="rect">
            <a:avLst/>
          </a:prstGeom>
        </p:spPr>
      </p:pic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98415"/>
              </p:ext>
            </p:extLst>
          </p:nvPr>
        </p:nvGraphicFramePr>
        <p:xfrm>
          <a:off x="7877828" y="4410094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7" name="方程式" r:id="rId8" imgW="203040" imgH="228600" progId="Equation.3">
                  <p:embed/>
                </p:oleObj>
              </mc:Choice>
              <mc:Fallback>
                <p:oleObj name="方程式" r:id="rId8" imgW="20304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828" y="4410094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24"/>
          <p:cNvSpPr txBox="1"/>
          <p:nvPr/>
        </p:nvSpPr>
        <p:spPr>
          <a:xfrm>
            <a:off x="7161350" y="3696556"/>
            <a:ext cx="126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圓角矩形 37"/>
          <p:cNvSpPr/>
          <p:nvPr/>
        </p:nvSpPr>
        <p:spPr>
          <a:xfrm>
            <a:off x="6962970" y="5096605"/>
            <a:ext cx="1700794" cy="961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endParaRPr lang="en-US" altLang="zh-TW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線單箭頭接點 40"/>
          <p:cNvCxnSpPr/>
          <p:nvPr/>
        </p:nvCxnSpPr>
        <p:spPr>
          <a:xfrm flipV="1">
            <a:off x="5930584" y="5516966"/>
            <a:ext cx="837957" cy="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41"/>
          <p:cNvCxnSpPr/>
          <p:nvPr/>
        </p:nvCxnSpPr>
        <p:spPr>
          <a:xfrm flipV="1">
            <a:off x="8821227" y="5523157"/>
            <a:ext cx="7413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53199"/>
              </p:ext>
            </p:extLst>
          </p:nvPr>
        </p:nvGraphicFramePr>
        <p:xfrm>
          <a:off x="8124526" y="5297707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8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526" y="5297707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12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838" y="5157589"/>
            <a:ext cx="806819" cy="7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45"/>
          <p:cNvSpPr txBox="1"/>
          <p:nvPr/>
        </p:nvSpPr>
        <p:spPr>
          <a:xfrm>
            <a:off x="9270542" y="5332586"/>
            <a:ext cx="19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罗红霉素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字方塊 47"/>
          <p:cNvSpPr txBox="1"/>
          <p:nvPr/>
        </p:nvSpPr>
        <p:spPr>
          <a:xfrm>
            <a:off x="1222744" y="2318077"/>
            <a:ext cx="1429050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48"/>
          <p:cNvSpPr txBox="1"/>
          <p:nvPr/>
        </p:nvSpPr>
        <p:spPr>
          <a:xfrm>
            <a:off x="1260333" y="5272265"/>
            <a:ext cx="1422237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字方塊 81"/>
          <p:cNvSpPr txBox="1"/>
          <p:nvPr/>
        </p:nvSpPr>
        <p:spPr>
          <a:xfrm>
            <a:off x="6942329" y="1369205"/>
            <a:ext cx="408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监督学习任务</a:t>
            </a:r>
            <a:r>
              <a:rPr lang="en-US" altLang="zh-TW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手写识别</a:t>
            </a:r>
            <a:endParaRPr lang="zh-TW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流程图: 数据 40"/>
          <p:cNvSpPr/>
          <p:nvPr/>
        </p:nvSpPr>
        <p:spPr>
          <a:xfrm>
            <a:off x="4123142" y="2059742"/>
            <a:ext cx="1916151" cy="768518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942329" y="3379134"/>
            <a:ext cx="1749978" cy="9645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7685288" y="4415263"/>
            <a:ext cx="192540" cy="65877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2997090" y="3827541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90562" y="333215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如何使用深度学习框架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5838310" y="3820830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99195" y="4837629"/>
            <a:ext cx="9814117" cy="15844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99194" y="1910888"/>
            <a:ext cx="9814118" cy="290417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78811" y="5893273"/>
            <a:ext cx="156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線單箭頭接點 40"/>
          <p:cNvCxnSpPr/>
          <p:nvPr/>
        </p:nvCxnSpPr>
        <p:spPr>
          <a:xfrm>
            <a:off x="4917596" y="2901064"/>
            <a:ext cx="13007" cy="445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163097" y="328972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字方塊 52"/>
          <p:cNvSpPr txBox="1"/>
          <p:nvPr/>
        </p:nvSpPr>
        <p:spPr>
          <a:xfrm>
            <a:off x="2116158" y="4149494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047912" y="328972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字方塊 52"/>
          <p:cNvSpPr txBox="1"/>
          <p:nvPr/>
        </p:nvSpPr>
        <p:spPr>
          <a:xfrm>
            <a:off x="4891751" y="417599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921064" y="3289725"/>
            <a:ext cx="1849937" cy="1120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8424181" y="417599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4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  <p:bldP spid="26" grpId="0" animBg="1"/>
      <p:bldP spid="27" grpId="0" animBg="1"/>
      <p:bldP spid="44" grpId="0" animBg="1"/>
      <p:bldP spid="46" grpId="0" animBg="1"/>
      <p:bldP spid="40" grpId="0" animBg="1"/>
      <p:bldP spid="45" grpId="0" animBg="1"/>
      <p:bldP spid="48" grpId="0" animBg="1"/>
      <p:bldP spid="17" grpId="0"/>
      <p:bldP spid="54" grpId="0" animBg="1"/>
      <p:bldP spid="51" grpId="0" animBg="1"/>
      <p:bldP spid="55" grpId="0" animBg="1"/>
      <p:bldP spid="52" grpId="0" animBg="1"/>
      <p:bldP spid="56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10617" y="1346907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10617" y="302738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4118" y="3587510"/>
            <a:ext cx="9647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304391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" y="4474612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2635" y="449845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4118" y="498909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7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49914" y="1379528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2635" y="307570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4118" y="3587510"/>
            <a:ext cx="9647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304391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" y="4474612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2635" y="449845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4118" y="498909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703819" y="2970922"/>
            <a:ext cx="6854394" cy="3476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890835" y="5688948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895799" y="4355734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01527" y="4312830"/>
            <a:ext cx="752667" cy="710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4732137" y="5699032"/>
            <a:ext cx="596422" cy="538433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401454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82988" y="1384297"/>
            <a:ext cx="2534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703819" y="225038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5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819" y="225038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直線單箭頭接點 35"/>
          <p:cNvCxnSpPr/>
          <p:nvPr/>
        </p:nvCxnSpPr>
        <p:spPr>
          <a:xfrm flipV="1">
            <a:off x="7201736" y="470226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"/>
          <p:cNvCxnSpPr>
            <a:stCxn id="52" idx="6"/>
          </p:cNvCxnSpPr>
          <p:nvPr/>
        </p:nvCxnSpPr>
        <p:spPr>
          <a:xfrm flipV="1">
            <a:off x="2536916" y="4712712"/>
            <a:ext cx="2171154" cy="1301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394999"/>
              </p:ext>
            </p:extLst>
          </p:nvPr>
        </p:nvGraphicFramePr>
        <p:xfrm>
          <a:off x="5848914" y="431523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6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914" y="431523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/>
          </p:nvPr>
        </p:nvGraphicFramePr>
        <p:xfrm>
          <a:off x="3016210" y="322000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7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10" y="322000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2"/>
          <p:cNvGraphicFramePr>
            <a:graphicFrameLocks noChangeAspect="1"/>
          </p:cNvGraphicFramePr>
          <p:nvPr>
            <p:extLst/>
          </p:nvPr>
        </p:nvGraphicFramePr>
        <p:xfrm>
          <a:off x="3021633" y="412895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8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7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633" y="412895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3036803" y="518170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9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03" y="518170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直線單箭頭接點 11"/>
          <p:cNvCxnSpPr/>
          <p:nvPr/>
        </p:nvCxnSpPr>
        <p:spPr>
          <a:xfrm flipV="1">
            <a:off x="5506790" y="468210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12"/>
          <p:cNvCxnSpPr>
            <a:stCxn id="51" idx="6"/>
          </p:cNvCxnSpPr>
          <p:nvPr/>
        </p:nvCxnSpPr>
        <p:spPr>
          <a:xfrm>
            <a:off x="2541880" y="4681299"/>
            <a:ext cx="2166190" cy="314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13"/>
          <p:cNvCxnSpPr>
            <a:stCxn id="2" idx="6"/>
          </p:cNvCxnSpPr>
          <p:nvPr/>
        </p:nvCxnSpPr>
        <p:spPr>
          <a:xfrm>
            <a:off x="2532031" y="3354482"/>
            <a:ext cx="2176039" cy="1358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14"/>
          <p:cNvSpPr txBox="1"/>
          <p:nvPr/>
        </p:nvSpPr>
        <p:spPr>
          <a:xfrm rot="5400000">
            <a:off x="1966236" y="509184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397539"/>
              </p:ext>
            </p:extLst>
          </p:nvPr>
        </p:nvGraphicFramePr>
        <p:xfrm>
          <a:off x="4886274" y="5787445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0" name="方程式" r:id="rId14" imgW="126720" imgH="177480" progId="Equation.3">
                  <p:embed/>
                </p:oleObj>
              </mc:Choice>
              <mc:Fallback>
                <p:oleObj name="方程式" r:id="rId14" imgW="126720" imgH="177480" progId="Equation.3">
                  <p:embed/>
                  <p:pic>
                    <p:nvPicPr>
                      <p:cNvPr id="8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274" y="5787445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直線單箭頭接點 24"/>
          <p:cNvCxnSpPr/>
          <p:nvPr/>
        </p:nvCxnSpPr>
        <p:spPr>
          <a:xfrm flipV="1">
            <a:off x="5045588" y="5054754"/>
            <a:ext cx="14657" cy="644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961137"/>
              </p:ext>
            </p:extLst>
          </p:nvPr>
        </p:nvGraphicFramePr>
        <p:xfrm>
          <a:off x="6387239" y="439936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1" name="方程式" r:id="rId16" imgW="317160" imgH="215640" progId="Equation.3">
                  <p:embed/>
                </p:oleObj>
              </mc:Choice>
              <mc:Fallback>
                <p:oleObj name="方程式" r:id="rId16" imgW="317160" imgH="215640" progId="Equation.3">
                  <p:embed/>
                  <p:pic>
                    <p:nvPicPr>
                      <p:cNvPr id="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239" y="439936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文字方塊 33"/>
          <p:cNvSpPr txBox="1"/>
          <p:nvPr/>
        </p:nvSpPr>
        <p:spPr>
          <a:xfrm>
            <a:off x="5195745" y="5938297"/>
            <a:ext cx="170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TW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852463"/>
              </p:ext>
            </p:extLst>
          </p:nvPr>
        </p:nvGraphicFramePr>
        <p:xfrm>
          <a:off x="8068253" y="449298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2" name="方程式" r:id="rId18" imgW="126720" imgH="139680" progId="Equation.3">
                  <p:embed/>
                </p:oleObj>
              </mc:Choice>
              <mc:Fallback>
                <p:oleObj name="方程式" r:id="rId18" imgW="126720" imgH="139680" progId="Equation.3">
                  <p:embed/>
                  <p:pic>
                    <p:nvPicPr>
                      <p:cNvPr id="8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253" y="449298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文字方塊 38"/>
          <p:cNvSpPr txBox="1"/>
          <p:nvPr/>
        </p:nvSpPr>
        <p:spPr>
          <a:xfrm>
            <a:off x="2742759" y="5924009"/>
            <a:ext cx="206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en-US" altLang="zh-TW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字方塊 40"/>
          <p:cNvSpPr txBox="1"/>
          <p:nvPr/>
        </p:nvSpPr>
        <p:spPr>
          <a:xfrm rot="5400000">
            <a:off x="1959435" y="376694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字方塊 41"/>
          <p:cNvSpPr txBox="1"/>
          <p:nvPr/>
        </p:nvSpPr>
        <p:spPr>
          <a:xfrm rot="5400000">
            <a:off x="2992338" y="48252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字方塊 42"/>
          <p:cNvSpPr txBox="1"/>
          <p:nvPr/>
        </p:nvSpPr>
        <p:spPr>
          <a:xfrm rot="5400000">
            <a:off x="2984813" y="38492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字方塊 18"/>
          <p:cNvSpPr txBox="1"/>
          <p:nvPr/>
        </p:nvSpPr>
        <p:spPr>
          <a:xfrm>
            <a:off x="5101936" y="3400011"/>
            <a:ext cx="2835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simple function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字方塊 43"/>
          <p:cNvSpPr txBox="1"/>
          <p:nvPr/>
        </p:nvSpPr>
        <p:spPr>
          <a:xfrm>
            <a:off x="5843200" y="5089771"/>
            <a:ext cx="189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85950" y="3028917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28350" y="3217871"/>
            <a:ext cx="32063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理解：简单线性函数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f(x)=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kx+b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(k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是斜率，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是截距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graphicFrame>
        <p:nvGraphicFramePr>
          <p:cNvPr id="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84553"/>
              </p:ext>
            </p:extLst>
          </p:nvPr>
        </p:nvGraphicFramePr>
        <p:xfrm>
          <a:off x="2029111" y="297092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3" name="方程式" r:id="rId20" imgW="177480" imgH="228600" progId="Equation.3">
                  <p:embed/>
                </p:oleObj>
              </mc:Choice>
              <mc:Fallback>
                <p:oleObj name="方程式" r:id="rId20" imgW="177480" imgH="228600" progId="Equation.3">
                  <p:embed/>
                  <p:pic>
                    <p:nvPicPr>
                      <p:cNvPr id="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111" y="297092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75705"/>
              </p:ext>
            </p:extLst>
          </p:nvPr>
        </p:nvGraphicFramePr>
        <p:xfrm>
          <a:off x="2012316" y="428425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4" name="方程式" r:id="rId22" imgW="177480" imgH="241200" progId="Equation.3">
                  <p:embed/>
                </p:oleObj>
              </mc:Choice>
              <mc:Fallback>
                <p:oleObj name="方程式" r:id="rId22" imgW="177480" imgH="241200" progId="Equation.3">
                  <p:embed/>
                  <p:pic>
                    <p:nvPicPr>
                      <p:cNvPr id="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316" y="428425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427064"/>
              </p:ext>
            </p:extLst>
          </p:nvPr>
        </p:nvGraphicFramePr>
        <p:xfrm>
          <a:off x="2029111" y="5608047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5" name="方程式" r:id="rId24" imgW="190440" imgH="228600" progId="Equation.3">
                  <p:embed/>
                </p:oleObj>
              </mc:Choice>
              <mc:Fallback>
                <p:oleObj name="方程式" r:id="rId24" imgW="190440" imgH="228600" progId="Equation.3">
                  <p:embed/>
                  <p:pic>
                    <p:nvPicPr>
                      <p:cNvPr id="7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111" y="5608047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椭圆 47"/>
          <p:cNvSpPr/>
          <p:nvPr/>
        </p:nvSpPr>
        <p:spPr>
          <a:xfrm>
            <a:off x="4714578" y="4341261"/>
            <a:ext cx="699005" cy="7199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20640" y="4515033"/>
                <a:ext cx="70723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640" y="4515033"/>
                <a:ext cx="707231" cy="369332"/>
              </a:xfrm>
              <a:prstGeom prst="rect">
                <a:avLst/>
              </a:prstGeom>
              <a:blipFill>
                <a:blip r:embed="rId35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31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2" grpId="0" animBg="1"/>
      <p:bldP spid="51" grpId="0" animBg="1"/>
      <p:bldP spid="10" grpId="0" animBg="1"/>
      <p:bldP spid="6" grpId="0" animBg="1"/>
      <p:bldP spid="75" grpId="0"/>
      <p:bldP spid="85" grpId="0"/>
      <p:bldP spid="87" grpId="0"/>
      <p:bldP spid="88" grpId="0"/>
      <p:bldP spid="89" grpId="0"/>
      <p:bldP spid="90" grpId="0"/>
      <p:bldP spid="91" grpId="0" animBg="1"/>
      <p:bldP spid="92" grpId="0"/>
      <p:bldP spid="2" grpId="0" animBg="1"/>
      <p:bldP spid="4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48843" y="1305082"/>
            <a:ext cx="2534984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6602" y="1902623"/>
            <a:ext cx="9573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神经元不同的连接方式构成不同的网络结构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3821874" y="5387231"/>
            <a:ext cx="4765502" cy="58981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62063" y="5488244"/>
            <a:ext cx="4725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每个神经元都有自己的权重和偏置参数</a:t>
            </a:r>
          </a:p>
        </p:txBody>
      </p:sp>
      <p:sp>
        <p:nvSpPr>
          <p:cNvPr id="85" name="矩形 84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568" y="3465701"/>
            <a:ext cx="2362200" cy="166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568" y="1450520"/>
            <a:ext cx="2362200" cy="17188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2975" y="2400185"/>
            <a:ext cx="2214563" cy="1896630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550897" y="2966658"/>
            <a:ext cx="489157" cy="44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>
            <a:off x="1646702" y="3937107"/>
            <a:ext cx="387614" cy="3354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線單箭頭接點 24"/>
          <p:cNvCxnSpPr/>
          <p:nvPr/>
        </p:nvCxnSpPr>
        <p:spPr>
          <a:xfrm flipV="1">
            <a:off x="1840749" y="3428890"/>
            <a:ext cx="0" cy="470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612671"/>
              </p:ext>
            </p:extLst>
          </p:nvPr>
        </p:nvGraphicFramePr>
        <p:xfrm>
          <a:off x="2541611" y="3020573"/>
          <a:ext cx="511730" cy="332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19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611" y="3020573"/>
                        <a:ext cx="511730" cy="3323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椭圆 94"/>
          <p:cNvSpPr/>
          <p:nvPr/>
        </p:nvSpPr>
        <p:spPr>
          <a:xfrm>
            <a:off x="1611719" y="2984371"/>
            <a:ext cx="454282" cy="4485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1617689" y="3091736"/>
                <a:ext cx="45962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9" y="3091736"/>
                <a:ext cx="459628" cy="215444"/>
              </a:xfrm>
              <a:prstGeom prst="rect">
                <a:avLst/>
              </a:prstGeom>
              <a:blipFill>
                <a:blip r:embed="rId2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單箭頭接點 31"/>
          <p:cNvCxnSpPr/>
          <p:nvPr/>
        </p:nvCxnSpPr>
        <p:spPr>
          <a:xfrm flipV="1">
            <a:off x="2109206" y="3206038"/>
            <a:ext cx="40983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20"/>
          <p:cNvCxnSpPr/>
          <p:nvPr/>
        </p:nvCxnSpPr>
        <p:spPr>
          <a:xfrm flipV="1">
            <a:off x="1094382" y="3288090"/>
            <a:ext cx="491842" cy="821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23"/>
          <p:cNvCxnSpPr/>
          <p:nvPr/>
        </p:nvCxnSpPr>
        <p:spPr>
          <a:xfrm>
            <a:off x="1086470" y="2527668"/>
            <a:ext cx="513948" cy="626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32"/>
          <p:cNvCxnSpPr/>
          <p:nvPr/>
        </p:nvCxnSpPr>
        <p:spPr>
          <a:xfrm>
            <a:off x="1099999" y="3228679"/>
            <a:ext cx="5055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3340820" y="3228387"/>
            <a:ext cx="2214563" cy="1896630"/>
            <a:chOff x="942975" y="2400185"/>
            <a:chExt cx="2214563" cy="1896630"/>
          </a:xfrm>
        </p:grpSpPr>
        <p:sp>
          <p:nvSpPr>
            <p:cNvPr id="102" name="矩形 101"/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7" name="直線單箭頭接點 24"/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8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713780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120" name="方程式" r:id="rId26" imgW="317160" imgH="215640" progId="Equation.3">
                          <p:embed/>
                        </p:oleObj>
                      </mc:Choice>
                      <mc:Fallback>
                        <p:oleObj name="方程式" r:id="rId26" imgW="317160" imgH="215640" progId="Equation.3">
                          <p:embed/>
                          <p:pic>
                            <p:nvPicPr>
                              <p:cNvPr id="94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8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713780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2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94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09" name="椭圆 108"/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/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1" name="直線單箭頭接點 31"/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20"/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23"/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32"/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/>
          <p:cNvGrpSpPr/>
          <p:nvPr/>
        </p:nvGrpSpPr>
        <p:grpSpPr>
          <a:xfrm>
            <a:off x="961134" y="4418525"/>
            <a:ext cx="2214563" cy="1896630"/>
            <a:chOff x="942975" y="2400185"/>
            <a:chExt cx="2214563" cy="1896630"/>
          </a:xfrm>
        </p:grpSpPr>
        <p:sp>
          <p:nvSpPr>
            <p:cNvPr id="116" name="矩形 115"/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等腰三角形 118"/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1" name="直線單箭頭接點 24"/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22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3434872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121" name="方程式" r:id="rId28" imgW="317160" imgH="215640" progId="Equation.3">
                          <p:embed/>
                        </p:oleObj>
                      </mc:Choice>
                      <mc:Fallback>
                        <p:oleObj name="方程式" r:id="rId28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22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3434872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3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23" name="椭圆 122"/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文本框 123"/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24" name="文本框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5" name="直線單箭頭接點 31"/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20"/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23"/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單箭頭接點 32"/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组合 128"/>
          <p:cNvGrpSpPr/>
          <p:nvPr/>
        </p:nvGrpSpPr>
        <p:grpSpPr>
          <a:xfrm>
            <a:off x="5603674" y="3228386"/>
            <a:ext cx="2214563" cy="1896630"/>
            <a:chOff x="942975" y="2400185"/>
            <a:chExt cx="2214563" cy="1896630"/>
          </a:xfrm>
        </p:grpSpPr>
        <p:sp>
          <p:nvSpPr>
            <p:cNvPr id="130" name="矩形 129"/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/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線單箭頭接點 24"/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36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92309078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122" name="方程式" r:id="rId29" imgW="317160" imgH="215640" progId="Equation.3">
                          <p:embed/>
                        </p:oleObj>
                      </mc:Choice>
                      <mc:Fallback>
                        <p:oleObj name="方程式" r:id="rId29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36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92309078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4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37" name="椭圆 136"/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/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8" name="文本框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" name="直線單箭頭接點 31"/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20"/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23"/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32"/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96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6602" y="1902623"/>
            <a:ext cx="957365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为什么引入激活函数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为了增强网络的表达能力，我们需要激活函数来将线性函数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非线性函数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非线性的激活函数需要有连续性。因为连续非线性激活函数可以可导的，所以可以用最优化的方法来求解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xmlns="" id="{C198DA6E-B376-4C0D-BAA0-7BB51FF2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7" y="3654193"/>
            <a:ext cx="8660930" cy="285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335137" y="6519446"/>
            <a:ext cx="299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常用激活函数示例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401454"/>
            <a:ext cx="498966" cy="4989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82988" y="1384297"/>
            <a:ext cx="2534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1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41716" y="1321181"/>
            <a:ext cx="2534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cxnSp>
        <p:nvCxnSpPr>
          <p:cNvPr id="213" name="直線單箭頭接點 132"/>
          <p:cNvCxnSpPr/>
          <p:nvPr/>
        </p:nvCxnSpPr>
        <p:spPr>
          <a:xfrm flipV="1">
            <a:off x="3672746" y="4575164"/>
            <a:ext cx="0" cy="3605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19"/>
          <p:cNvSpPr/>
          <p:nvPr/>
        </p:nvSpPr>
        <p:spPr>
          <a:xfrm>
            <a:off x="1292375" y="2406959"/>
            <a:ext cx="666680" cy="664831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3394431" y="4858908"/>
            <a:ext cx="556539" cy="5053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橢圓 19"/>
          <p:cNvSpPr/>
          <p:nvPr/>
        </p:nvSpPr>
        <p:spPr>
          <a:xfrm>
            <a:off x="1293155" y="4002714"/>
            <a:ext cx="666680" cy="664831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1" name="直線單箭頭接點 12"/>
          <p:cNvCxnSpPr/>
          <p:nvPr/>
        </p:nvCxnSpPr>
        <p:spPr>
          <a:xfrm>
            <a:off x="8964272" y="4292310"/>
            <a:ext cx="611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4"/>
          <p:cNvCxnSpPr/>
          <p:nvPr/>
        </p:nvCxnSpPr>
        <p:spPr>
          <a:xfrm>
            <a:off x="8964272" y="2734789"/>
            <a:ext cx="6056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群組 83"/>
          <p:cNvGrpSpPr/>
          <p:nvPr/>
        </p:nvGrpSpPr>
        <p:grpSpPr>
          <a:xfrm>
            <a:off x="1995439" y="2784207"/>
            <a:ext cx="1482626" cy="1537535"/>
            <a:chOff x="1013669" y="3459098"/>
            <a:chExt cx="1588876" cy="1638300"/>
          </a:xfrm>
        </p:grpSpPr>
        <p:cxnSp>
          <p:nvCxnSpPr>
            <p:cNvPr id="172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74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群組 84"/>
          <p:cNvGrpSpPr/>
          <p:nvPr/>
        </p:nvGrpSpPr>
        <p:grpSpPr>
          <a:xfrm>
            <a:off x="4345447" y="2770671"/>
            <a:ext cx="1482626" cy="1537535"/>
            <a:chOff x="1013669" y="3459098"/>
            <a:chExt cx="1588876" cy="1638300"/>
          </a:xfrm>
        </p:grpSpPr>
        <p:cxnSp>
          <p:nvCxnSpPr>
            <p:cNvPr id="178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80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群組 90"/>
          <p:cNvGrpSpPr/>
          <p:nvPr/>
        </p:nvGrpSpPr>
        <p:grpSpPr>
          <a:xfrm>
            <a:off x="6690035" y="2763649"/>
            <a:ext cx="1482626" cy="1537535"/>
            <a:chOff x="1013669" y="3459098"/>
            <a:chExt cx="1588876" cy="1638300"/>
          </a:xfrm>
        </p:grpSpPr>
        <p:cxnSp>
          <p:nvCxnSpPr>
            <p:cNvPr id="184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86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字方塊 110"/>
          <p:cNvSpPr txBox="1"/>
          <p:nvPr/>
        </p:nvSpPr>
        <p:spPr>
          <a:xfrm>
            <a:off x="1486215" y="2515206"/>
            <a:ext cx="319970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字方塊 111"/>
          <p:cNvSpPr txBox="1"/>
          <p:nvPr/>
        </p:nvSpPr>
        <p:spPr>
          <a:xfrm>
            <a:off x="1381903" y="4113882"/>
            <a:ext cx="527726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文字方塊 112"/>
          <p:cNvSpPr txBox="1"/>
          <p:nvPr/>
        </p:nvSpPr>
        <p:spPr>
          <a:xfrm>
            <a:off x="2554318" y="2334328"/>
            <a:ext cx="319970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文字方塊 113"/>
          <p:cNvSpPr txBox="1"/>
          <p:nvPr/>
        </p:nvSpPr>
        <p:spPr>
          <a:xfrm>
            <a:off x="2530602" y="2993730"/>
            <a:ext cx="556225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字方塊 114"/>
          <p:cNvSpPr txBox="1"/>
          <p:nvPr/>
        </p:nvSpPr>
        <p:spPr>
          <a:xfrm>
            <a:off x="2428154" y="4310278"/>
            <a:ext cx="667595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文字方塊 115"/>
          <p:cNvSpPr txBox="1"/>
          <p:nvPr/>
        </p:nvSpPr>
        <p:spPr>
          <a:xfrm>
            <a:off x="2442691" y="3632017"/>
            <a:ext cx="712199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0" name="直線單箭頭接點 118"/>
          <p:cNvCxnSpPr/>
          <p:nvPr/>
        </p:nvCxnSpPr>
        <p:spPr>
          <a:xfrm flipV="1">
            <a:off x="3731634" y="3040660"/>
            <a:ext cx="0" cy="3605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字方塊 133"/>
          <p:cNvSpPr txBox="1"/>
          <p:nvPr/>
        </p:nvSpPr>
        <p:spPr>
          <a:xfrm>
            <a:off x="3477635" y="4955551"/>
            <a:ext cx="412143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线形标注 2 224"/>
          <p:cNvSpPr/>
          <p:nvPr/>
        </p:nvSpPr>
        <p:spPr>
          <a:xfrm>
            <a:off x="4565697" y="1391486"/>
            <a:ext cx="1266965" cy="672863"/>
          </a:xfrm>
          <a:prstGeom prst="borderCallout2">
            <a:avLst>
              <a:gd name="adj1" fmla="val 51637"/>
              <a:gd name="adj2" fmla="val -709"/>
              <a:gd name="adj3" fmla="val 50835"/>
              <a:gd name="adj4" fmla="val -16667"/>
              <a:gd name="adj5" fmla="val 150413"/>
              <a:gd name="adj6" fmla="val -462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等腰三角形 73"/>
          <p:cNvSpPr/>
          <p:nvPr/>
        </p:nvSpPr>
        <p:spPr>
          <a:xfrm>
            <a:off x="3438676" y="3281836"/>
            <a:ext cx="556539" cy="5053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字方塊 112"/>
          <p:cNvSpPr txBox="1"/>
          <p:nvPr/>
        </p:nvSpPr>
        <p:spPr>
          <a:xfrm>
            <a:off x="3568621" y="3322200"/>
            <a:ext cx="319970" cy="43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02361" y="2398024"/>
            <a:ext cx="805384" cy="664831"/>
            <a:chOff x="3908232" y="1597780"/>
            <a:chExt cx="863101" cy="708402"/>
          </a:xfrm>
        </p:grpSpPr>
        <p:sp>
          <p:nvSpPr>
            <p:cNvPr id="81" name="橢圓 19"/>
            <p:cNvSpPr/>
            <p:nvPr/>
          </p:nvSpPr>
          <p:spPr>
            <a:xfrm>
              <a:off x="4056876" y="1597780"/>
              <a:ext cx="714457" cy="708402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手繪多邊形 105"/>
            <p:cNvSpPr/>
            <p:nvPr/>
          </p:nvSpPr>
          <p:spPr>
            <a:xfrm>
              <a:off x="4438887" y="1859977"/>
              <a:ext cx="325720" cy="239412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" name="直接连接符 2"/>
            <p:cNvCxnSpPr>
              <a:stCxn id="81" idx="0"/>
              <a:endCxn id="81" idx="4"/>
            </p:cNvCxnSpPr>
            <p:nvPr/>
          </p:nvCxnSpPr>
          <p:spPr>
            <a:xfrm>
              <a:off x="4414105" y="1597780"/>
              <a:ext cx="0" cy="708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/>
          <p:cNvGrpSpPr/>
          <p:nvPr/>
        </p:nvGrpSpPr>
        <p:grpSpPr>
          <a:xfrm>
            <a:off x="3397913" y="3975790"/>
            <a:ext cx="805384" cy="664831"/>
            <a:chOff x="3908232" y="1597780"/>
            <a:chExt cx="863101" cy="708402"/>
          </a:xfrm>
        </p:grpSpPr>
        <p:sp>
          <p:nvSpPr>
            <p:cNvPr id="84" name="橢圓 19"/>
            <p:cNvSpPr/>
            <p:nvPr/>
          </p:nvSpPr>
          <p:spPr>
            <a:xfrm>
              <a:off x="4056876" y="1597780"/>
              <a:ext cx="714457" cy="708402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手繪多邊形 105"/>
            <p:cNvSpPr/>
            <p:nvPr/>
          </p:nvSpPr>
          <p:spPr>
            <a:xfrm>
              <a:off x="4438887" y="1859977"/>
              <a:ext cx="325720" cy="239412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/>
            <p:cNvCxnSpPr>
              <a:stCxn id="84" idx="0"/>
              <a:endCxn id="84" idx="4"/>
            </p:cNvCxnSpPr>
            <p:nvPr/>
          </p:nvCxnSpPr>
          <p:spPr>
            <a:xfrm>
              <a:off x="4414105" y="1597780"/>
              <a:ext cx="0" cy="708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文字方塊 137"/>
          <p:cNvSpPr txBox="1"/>
          <p:nvPr/>
        </p:nvSpPr>
        <p:spPr>
          <a:xfrm>
            <a:off x="4049694" y="2113185"/>
            <a:ext cx="851561" cy="369332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0.98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字方塊 138"/>
          <p:cNvSpPr txBox="1"/>
          <p:nvPr/>
        </p:nvSpPr>
        <p:spPr>
          <a:xfrm>
            <a:off x="4093978" y="3755470"/>
            <a:ext cx="861592" cy="369332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文字方塊 134"/>
          <p:cNvSpPr txBox="1"/>
          <p:nvPr/>
        </p:nvSpPr>
        <p:spPr>
          <a:xfrm>
            <a:off x="3072048" y="2134942"/>
            <a:ext cx="621196" cy="369332"/>
          </a:xfrm>
          <a:prstGeom prst="rect">
            <a:avLst/>
          </a:prstGeom>
          <a:solidFill>
            <a:srgbClr val="D0FFA8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5175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solidFill>
                <a:srgbClr val="517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字方塊 135"/>
          <p:cNvSpPr txBox="1"/>
          <p:nvPr/>
        </p:nvSpPr>
        <p:spPr>
          <a:xfrm>
            <a:off x="3088444" y="3789579"/>
            <a:ext cx="600634" cy="369332"/>
          </a:xfrm>
          <a:prstGeom prst="rect">
            <a:avLst/>
          </a:prstGeom>
          <a:solidFill>
            <a:srgbClr val="D0FFA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5175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dirty="0">
              <a:solidFill>
                <a:srgbClr val="517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62669" y="2397061"/>
            <a:ext cx="805384" cy="1389128"/>
            <a:chOff x="6842510" y="2357177"/>
            <a:chExt cx="863101" cy="1480167"/>
          </a:xfrm>
        </p:grpSpPr>
        <p:cxnSp>
          <p:nvCxnSpPr>
            <p:cNvPr id="96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等腰三角形 96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99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1" name="直接连接符 100"/>
              <p:cNvCxnSpPr>
                <a:stCxn id="99" idx="0"/>
                <a:endCxn id="99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组合 102"/>
          <p:cNvGrpSpPr/>
          <p:nvPr/>
        </p:nvGrpSpPr>
        <p:grpSpPr>
          <a:xfrm>
            <a:off x="5774520" y="4018028"/>
            <a:ext cx="805384" cy="1389128"/>
            <a:chOff x="6842510" y="2357177"/>
            <a:chExt cx="863101" cy="1480167"/>
          </a:xfrm>
        </p:grpSpPr>
        <p:cxnSp>
          <p:nvCxnSpPr>
            <p:cNvPr id="104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等腰三角形 104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07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9" name="直接连接符 108"/>
              <p:cNvCxnSpPr>
                <a:stCxn id="107" idx="0"/>
                <a:endCxn id="107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1" name="组合 110"/>
          <p:cNvGrpSpPr/>
          <p:nvPr/>
        </p:nvGrpSpPr>
        <p:grpSpPr>
          <a:xfrm>
            <a:off x="8050774" y="2377226"/>
            <a:ext cx="805384" cy="1389128"/>
            <a:chOff x="6842510" y="2357177"/>
            <a:chExt cx="863101" cy="1480167"/>
          </a:xfrm>
        </p:grpSpPr>
        <p:cxnSp>
          <p:nvCxnSpPr>
            <p:cNvPr id="112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等腰三角形 112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15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7" name="直接连接符 116"/>
              <p:cNvCxnSpPr>
                <a:stCxn id="115" idx="0"/>
                <a:endCxn id="115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18" name="文本框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9" name="组合 118"/>
          <p:cNvGrpSpPr/>
          <p:nvPr/>
        </p:nvGrpSpPr>
        <p:grpSpPr>
          <a:xfrm>
            <a:off x="8062625" y="3998193"/>
            <a:ext cx="805384" cy="1389128"/>
            <a:chOff x="6842510" y="2357177"/>
            <a:chExt cx="863101" cy="1480167"/>
          </a:xfrm>
        </p:grpSpPr>
        <p:cxnSp>
          <p:nvCxnSpPr>
            <p:cNvPr id="120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等腰三角形 120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23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5" name="直接连接符 124"/>
              <p:cNvCxnSpPr>
                <a:stCxn id="123" idx="0"/>
                <a:endCxn id="123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6" name="文本框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" name="直接箭头连接符 11"/>
          <p:cNvCxnSpPr/>
          <p:nvPr/>
        </p:nvCxnSpPr>
        <p:spPr>
          <a:xfrm>
            <a:off x="2151981" y="5630108"/>
            <a:ext cx="5856551" cy="1357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964794" y="5672346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左向右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依次计算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1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208" grpId="0"/>
      <p:bldP spid="214" grpId="0"/>
      <p:bldP spid="225" grpId="0" animBg="1"/>
      <p:bldP spid="75" grpId="0"/>
      <p:bldP spid="217" grpId="0" animBg="1"/>
      <p:bldP spid="218" grpId="0" animBg="1"/>
      <p:bldP spid="215" grpId="0" animBg="1"/>
      <p:bldP spid="216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41716" y="1321181"/>
            <a:ext cx="2534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cxnSp>
        <p:nvCxnSpPr>
          <p:cNvPr id="213" name="直線單箭頭接點 132"/>
          <p:cNvCxnSpPr/>
          <p:nvPr/>
        </p:nvCxnSpPr>
        <p:spPr>
          <a:xfrm flipV="1">
            <a:off x="3743476" y="4560644"/>
            <a:ext cx="0" cy="359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19"/>
          <p:cNvSpPr/>
          <p:nvPr/>
        </p:nvSpPr>
        <p:spPr>
          <a:xfrm>
            <a:off x="1301981" y="2396547"/>
            <a:ext cx="683799" cy="6635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3458014" y="4843851"/>
            <a:ext cx="570829" cy="50435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橢圓 19"/>
          <p:cNvSpPr/>
          <p:nvPr/>
        </p:nvSpPr>
        <p:spPr>
          <a:xfrm>
            <a:off x="1302781" y="3989279"/>
            <a:ext cx="683799" cy="6635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1" name="直線單箭頭接點 12"/>
          <p:cNvCxnSpPr/>
          <p:nvPr/>
        </p:nvCxnSpPr>
        <p:spPr>
          <a:xfrm>
            <a:off x="9128985" y="4287183"/>
            <a:ext cx="6275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4"/>
          <p:cNvCxnSpPr/>
          <p:nvPr/>
        </p:nvCxnSpPr>
        <p:spPr>
          <a:xfrm>
            <a:off x="9128985" y="2731997"/>
            <a:ext cx="621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群組 83"/>
          <p:cNvGrpSpPr/>
          <p:nvPr/>
        </p:nvGrpSpPr>
        <p:grpSpPr>
          <a:xfrm>
            <a:off x="2023098" y="2773079"/>
            <a:ext cx="1520697" cy="1534623"/>
            <a:chOff x="1013669" y="3459098"/>
            <a:chExt cx="1588876" cy="1638300"/>
          </a:xfrm>
        </p:grpSpPr>
        <p:cxnSp>
          <p:nvCxnSpPr>
            <p:cNvPr id="172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74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群組 84"/>
          <p:cNvGrpSpPr/>
          <p:nvPr/>
        </p:nvGrpSpPr>
        <p:grpSpPr>
          <a:xfrm>
            <a:off x="4433450" y="2759569"/>
            <a:ext cx="1520697" cy="1534623"/>
            <a:chOff x="1013669" y="3459098"/>
            <a:chExt cx="1588876" cy="1638300"/>
          </a:xfrm>
        </p:grpSpPr>
        <p:cxnSp>
          <p:nvCxnSpPr>
            <p:cNvPr id="178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80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群組 90"/>
          <p:cNvGrpSpPr/>
          <p:nvPr/>
        </p:nvGrpSpPr>
        <p:grpSpPr>
          <a:xfrm>
            <a:off x="6838242" y="2752561"/>
            <a:ext cx="1520697" cy="1534623"/>
            <a:chOff x="1013669" y="3459098"/>
            <a:chExt cx="1588876" cy="1638300"/>
          </a:xfrm>
        </p:grpSpPr>
        <p:cxnSp>
          <p:nvCxnSpPr>
            <p:cNvPr id="184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86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字方塊 110"/>
          <p:cNvSpPr txBox="1"/>
          <p:nvPr/>
        </p:nvSpPr>
        <p:spPr>
          <a:xfrm>
            <a:off x="1500798" y="2504588"/>
            <a:ext cx="32818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字方塊 111"/>
          <p:cNvSpPr txBox="1"/>
          <p:nvPr/>
        </p:nvSpPr>
        <p:spPr>
          <a:xfrm>
            <a:off x="1393808" y="4100236"/>
            <a:ext cx="54127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文字方塊 112"/>
          <p:cNvSpPr txBox="1"/>
          <p:nvPr/>
        </p:nvSpPr>
        <p:spPr>
          <a:xfrm>
            <a:off x="2657103" y="2335949"/>
            <a:ext cx="32818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文字方塊 113"/>
          <p:cNvSpPr txBox="1"/>
          <p:nvPr/>
        </p:nvSpPr>
        <p:spPr>
          <a:xfrm>
            <a:off x="2572004" y="2982206"/>
            <a:ext cx="570508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字方塊 114"/>
          <p:cNvSpPr txBox="1"/>
          <p:nvPr/>
        </p:nvSpPr>
        <p:spPr>
          <a:xfrm>
            <a:off x="2466925" y="4296260"/>
            <a:ext cx="68473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文字方塊 115"/>
          <p:cNvSpPr txBox="1"/>
          <p:nvPr/>
        </p:nvSpPr>
        <p:spPr>
          <a:xfrm>
            <a:off x="2481835" y="3619284"/>
            <a:ext cx="73048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0" name="直線單箭頭接點 118"/>
          <p:cNvCxnSpPr/>
          <p:nvPr/>
        </p:nvCxnSpPr>
        <p:spPr>
          <a:xfrm flipV="1">
            <a:off x="3803876" y="3029047"/>
            <a:ext cx="0" cy="359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字方塊 133"/>
          <p:cNvSpPr txBox="1"/>
          <p:nvPr/>
        </p:nvSpPr>
        <p:spPr>
          <a:xfrm>
            <a:off x="3543354" y="4940311"/>
            <a:ext cx="42272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等腰三角形 73"/>
          <p:cNvSpPr/>
          <p:nvPr/>
        </p:nvSpPr>
        <p:spPr>
          <a:xfrm>
            <a:off x="3503394" y="3269766"/>
            <a:ext cx="570829" cy="50435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字方塊 112"/>
          <p:cNvSpPr txBox="1"/>
          <p:nvPr/>
        </p:nvSpPr>
        <p:spPr>
          <a:xfrm>
            <a:off x="3630508" y="3351581"/>
            <a:ext cx="32818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66147" y="2387628"/>
            <a:ext cx="826065" cy="663572"/>
            <a:chOff x="3908232" y="1597780"/>
            <a:chExt cx="863101" cy="708402"/>
          </a:xfrm>
        </p:grpSpPr>
        <p:sp>
          <p:nvSpPr>
            <p:cNvPr id="81" name="橢圓 19"/>
            <p:cNvSpPr/>
            <p:nvPr/>
          </p:nvSpPr>
          <p:spPr>
            <a:xfrm>
              <a:off x="4056876" y="1597780"/>
              <a:ext cx="714457" cy="708402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手繪多邊形 105"/>
            <p:cNvSpPr/>
            <p:nvPr/>
          </p:nvSpPr>
          <p:spPr>
            <a:xfrm>
              <a:off x="4438887" y="1859977"/>
              <a:ext cx="325720" cy="239412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" name="直接连接符 2"/>
            <p:cNvCxnSpPr>
              <a:stCxn id="81" idx="0"/>
              <a:endCxn id="81" idx="4"/>
            </p:cNvCxnSpPr>
            <p:nvPr/>
          </p:nvCxnSpPr>
          <p:spPr>
            <a:xfrm>
              <a:off x="4414105" y="1597780"/>
              <a:ext cx="0" cy="708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/>
          <p:cNvGrpSpPr/>
          <p:nvPr/>
        </p:nvGrpSpPr>
        <p:grpSpPr>
          <a:xfrm>
            <a:off x="3461585" y="3962406"/>
            <a:ext cx="826065" cy="663572"/>
            <a:chOff x="3908232" y="1597780"/>
            <a:chExt cx="863101" cy="708402"/>
          </a:xfrm>
        </p:grpSpPr>
        <p:sp>
          <p:nvSpPr>
            <p:cNvPr id="84" name="橢圓 19"/>
            <p:cNvSpPr/>
            <p:nvPr/>
          </p:nvSpPr>
          <p:spPr>
            <a:xfrm>
              <a:off x="4056876" y="1597780"/>
              <a:ext cx="714457" cy="708402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手繪多邊形 105"/>
            <p:cNvSpPr/>
            <p:nvPr/>
          </p:nvSpPr>
          <p:spPr>
            <a:xfrm>
              <a:off x="4438887" y="1859977"/>
              <a:ext cx="325720" cy="239412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/>
            <p:cNvCxnSpPr>
              <a:stCxn id="84" idx="0"/>
              <a:endCxn id="84" idx="4"/>
            </p:cNvCxnSpPr>
            <p:nvPr/>
          </p:nvCxnSpPr>
          <p:spPr>
            <a:xfrm>
              <a:off x="4414105" y="1597780"/>
              <a:ext cx="0" cy="708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232" y="1755672"/>
                  <a:ext cx="70723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文字方塊 137"/>
          <p:cNvSpPr txBox="1"/>
          <p:nvPr/>
        </p:nvSpPr>
        <p:spPr>
          <a:xfrm>
            <a:off x="4130102" y="2103329"/>
            <a:ext cx="776814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0.98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字方塊 138"/>
          <p:cNvSpPr txBox="1"/>
          <p:nvPr/>
        </p:nvSpPr>
        <p:spPr>
          <a:xfrm>
            <a:off x="4175523" y="3742503"/>
            <a:ext cx="769951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文字方塊 134"/>
          <p:cNvSpPr txBox="1"/>
          <p:nvPr/>
        </p:nvSpPr>
        <p:spPr>
          <a:xfrm>
            <a:off x="3127352" y="2125045"/>
            <a:ext cx="637147" cy="345959"/>
          </a:xfrm>
          <a:prstGeom prst="rect">
            <a:avLst/>
          </a:prstGeom>
          <a:solidFill>
            <a:srgbClr val="D0FFA8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5175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solidFill>
                <a:srgbClr val="517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字方塊 135"/>
          <p:cNvSpPr txBox="1"/>
          <p:nvPr/>
        </p:nvSpPr>
        <p:spPr>
          <a:xfrm>
            <a:off x="3144169" y="3776547"/>
            <a:ext cx="616058" cy="345959"/>
          </a:xfrm>
          <a:prstGeom prst="rect">
            <a:avLst/>
          </a:prstGeom>
          <a:solidFill>
            <a:srgbClr val="D0FFA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5175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dirty="0">
              <a:solidFill>
                <a:srgbClr val="517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87063" y="2386667"/>
            <a:ext cx="826065" cy="1386497"/>
            <a:chOff x="6842510" y="2357177"/>
            <a:chExt cx="863101" cy="1480167"/>
          </a:xfrm>
        </p:grpSpPr>
        <p:cxnSp>
          <p:nvCxnSpPr>
            <p:cNvPr id="96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等腰三角形 96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99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1" name="直接连接符 100"/>
              <p:cNvCxnSpPr>
                <a:stCxn id="99" idx="0"/>
                <a:endCxn id="99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02" name="文本框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组合 102"/>
          <p:cNvGrpSpPr/>
          <p:nvPr/>
        </p:nvGrpSpPr>
        <p:grpSpPr>
          <a:xfrm>
            <a:off x="5899218" y="4004564"/>
            <a:ext cx="826065" cy="1386497"/>
            <a:chOff x="6842510" y="2357177"/>
            <a:chExt cx="863101" cy="1480167"/>
          </a:xfrm>
        </p:grpSpPr>
        <p:cxnSp>
          <p:nvCxnSpPr>
            <p:cNvPr id="104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等腰三角形 104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07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9" name="直接连接符 108"/>
              <p:cNvCxnSpPr>
                <a:stCxn id="107" idx="0"/>
                <a:endCxn id="107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1" name="组合 110"/>
          <p:cNvGrpSpPr/>
          <p:nvPr/>
        </p:nvGrpSpPr>
        <p:grpSpPr>
          <a:xfrm>
            <a:off x="8233922" y="2366869"/>
            <a:ext cx="826065" cy="1386497"/>
            <a:chOff x="6842510" y="2357177"/>
            <a:chExt cx="863101" cy="1480167"/>
          </a:xfrm>
        </p:grpSpPr>
        <p:cxnSp>
          <p:nvCxnSpPr>
            <p:cNvPr id="112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等腰三角形 112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15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7" name="直接连接符 116"/>
              <p:cNvCxnSpPr>
                <a:stCxn id="115" idx="0"/>
                <a:endCxn id="115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18" name="文本框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9" name="组合 118"/>
          <p:cNvGrpSpPr/>
          <p:nvPr/>
        </p:nvGrpSpPr>
        <p:grpSpPr>
          <a:xfrm>
            <a:off x="8246077" y="3984766"/>
            <a:ext cx="826065" cy="1386497"/>
            <a:chOff x="6842510" y="2357177"/>
            <a:chExt cx="863101" cy="1480167"/>
          </a:xfrm>
        </p:grpSpPr>
        <p:cxnSp>
          <p:nvCxnSpPr>
            <p:cNvPr id="120" name="直線單箭頭接點 118"/>
            <p:cNvCxnSpPr/>
            <p:nvPr/>
          </p:nvCxnSpPr>
          <p:spPr>
            <a:xfrm flipV="1">
              <a:off x="7195380" y="3041930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等腰三角形 120"/>
            <p:cNvSpPr/>
            <p:nvPr/>
          </p:nvSpPr>
          <p:spPr>
            <a:xfrm>
              <a:off x="6881427" y="3298911"/>
              <a:ext cx="596422" cy="53843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6842510" y="2357177"/>
              <a:ext cx="863101" cy="708402"/>
              <a:chOff x="3908232" y="1597780"/>
              <a:chExt cx="863101" cy="708402"/>
            </a:xfrm>
          </p:grpSpPr>
          <p:sp>
            <p:nvSpPr>
              <p:cNvPr id="123" name="橢圓 19"/>
              <p:cNvSpPr/>
              <p:nvPr/>
            </p:nvSpPr>
            <p:spPr>
              <a:xfrm>
                <a:off x="4056876" y="1597780"/>
                <a:ext cx="714457" cy="708402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手繪多邊形 105"/>
              <p:cNvSpPr/>
              <p:nvPr/>
            </p:nvSpPr>
            <p:spPr>
              <a:xfrm>
                <a:off x="4438887" y="1859977"/>
                <a:ext cx="325720" cy="239412"/>
              </a:xfrm>
              <a:custGeom>
                <a:avLst/>
                <a:gdLst>
                  <a:gd name="connsiteX0" fmla="*/ 469900 w 469900"/>
                  <a:gd name="connsiteY0" fmla="*/ 5192 h 354083"/>
                  <a:gd name="connsiteX1" fmla="*/ 254000 w 469900"/>
                  <a:gd name="connsiteY1" fmla="*/ 43292 h 354083"/>
                  <a:gd name="connsiteX2" fmla="*/ 139700 w 469900"/>
                  <a:gd name="connsiteY2" fmla="*/ 322692 h 354083"/>
                  <a:gd name="connsiteX3" fmla="*/ 0 w 469900"/>
                  <a:gd name="connsiteY3" fmla="*/ 335392 h 35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900" h="354083">
                    <a:moveTo>
                      <a:pt x="469900" y="5192"/>
                    </a:moveTo>
                    <a:cubicBezTo>
                      <a:pt x="389466" y="-2217"/>
                      <a:pt x="309033" y="-9625"/>
                      <a:pt x="254000" y="43292"/>
                    </a:cubicBezTo>
                    <a:cubicBezTo>
                      <a:pt x="198967" y="96209"/>
                      <a:pt x="182033" y="274009"/>
                      <a:pt x="139700" y="322692"/>
                    </a:cubicBezTo>
                    <a:cubicBezTo>
                      <a:pt x="97367" y="371375"/>
                      <a:pt x="48683" y="353383"/>
                      <a:pt x="0" y="33539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5" name="直接连接符 124"/>
              <p:cNvCxnSpPr>
                <a:stCxn id="123" idx="0"/>
                <a:endCxn id="123" idx="4"/>
              </p:cNvCxnSpPr>
              <p:nvPr/>
            </p:nvCxnSpPr>
            <p:spPr>
              <a:xfrm>
                <a:off x="4414105" y="1597780"/>
                <a:ext cx="0" cy="7084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6" name="文本框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8232" y="1755672"/>
                    <a:ext cx="70723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0" name="文字方塊 139"/>
          <p:cNvSpPr txBox="1"/>
          <p:nvPr/>
        </p:nvSpPr>
        <p:spPr>
          <a:xfrm>
            <a:off x="5135839" y="2340206"/>
            <a:ext cx="32818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字方塊 140"/>
          <p:cNvSpPr txBox="1"/>
          <p:nvPr/>
        </p:nvSpPr>
        <p:spPr>
          <a:xfrm>
            <a:off x="4991884" y="2962670"/>
            <a:ext cx="601512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字方塊 141"/>
          <p:cNvSpPr txBox="1"/>
          <p:nvPr/>
        </p:nvSpPr>
        <p:spPr>
          <a:xfrm>
            <a:off x="4872730" y="4264827"/>
            <a:ext cx="68473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字方塊 142"/>
          <p:cNvSpPr txBox="1"/>
          <p:nvPr/>
        </p:nvSpPr>
        <p:spPr>
          <a:xfrm>
            <a:off x="4945545" y="3623540"/>
            <a:ext cx="68473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字方塊 149"/>
          <p:cNvSpPr txBox="1"/>
          <p:nvPr/>
        </p:nvSpPr>
        <p:spPr>
          <a:xfrm>
            <a:off x="6476913" y="2119530"/>
            <a:ext cx="776814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0.86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字方塊 150"/>
          <p:cNvSpPr txBox="1"/>
          <p:nvPr/>
        </p:nvSpPr>
        <p:spPr>
          <a:xfrm>
            <a:off x="6559049" y="3730523"/>
            <a:ext cx="776814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0.11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字方塊 143"/>
          <p:cNvSpPr txBox="1"/>
          <p:nvPr/>
        </p:nvSpPr>
        <p:spPr>
          <a:xfrm>
            <a:off x="7567879" y="2341065"/>
            <a:ext cx="32818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字方塊 144"/>
          <p:cNvSpPr txBox="1"/>
          <p:nvPr/>
        </p:nvSpPr>
        <p:spPr>
          <a:xfrm>
            <a:off x="7438361" y="2939736"/>
            <a:ext cx="56630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字方塊 145"/>
          <p:cNvSpPr txBox="1"/>
          <p:nvPr/>
        </p:nvSpPr>
        <p:spPr>
          <a:xfrm>
            <a:off x="7414166" y="4229998"/>
            <a:ext cx="68473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字方塊 146"/>
          <p:cNvSpPr txBox="1"/>
          <p:nvPr/>
        </p:nvSpPr>
        <p:spPr>
          <a:xfrm>
            <a:off x="7377585" y="3624399"/>
            <a:ext cx="684737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字方塊 153"/>
          <p:cNvSpPr txBox="1"/>
          <p:nvPr/>
        </p:nvSpPr>
        <p:spPr>
          <a:xfrm>
            <a:off x="8864119" y="2094670"/>
            <a:ext cx="776814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0.62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字方塊 154"/>
          <p:cNvSpPr txBox="1"/>
          <p:nvPr/>
        </p:nvSpPr>
        <p:spPr>
          <a:xfrm>
            <a:off x="8885481" y="3705664"/>
            <a:ext cx="776814" cy="345959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0.83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字方塊 133"/>
          <p:cNvSpPr txBox="1"/>
          <p:nvPr/>
        </p:nvSpPr>
        <p:spPr>
          <a:xfrm>
            <a:off x="6010605" y="3357377"/>
            <a:ext cx="42272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字方塊 133"/>
          <p:cNvSpPr txBox="1"/>
          <p:nvPr/>
        </p:nvSpPr>
        <p:spPr>
          <a:xfrm>
            <a:off x="6025583" y="4987333"/>
            <a:ext cx="422726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字方塊 133"/>
          <p:cNvSpPr txBox="1"/>
          <p:nvPr/>
        </p:nvSpPr>
        <p:spPr>
          <a:xfrm>
            <a:off x="8226581" y="3369561"/>
            <a:ext cx="661890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字方塊 133"/>
          <p:cNvSpPr txBox="1"/>
          <p:nvPr/>
        </p:nvSpPr>
        <p:spPr>
          <a:xfrm>
            <a:off x="8214426" y="4975561"/>
            <a:ext cx="661890" cy="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1783478" y="5803898"/>
                <a:ext cx="2654445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.62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0.83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78" y="5803898"/>
                <a:ext cx="2654445" cy="585288"/>
              </a:xfrm>
              <a:prstGeom prst="rect">
                <a:avLst/>
              </a:prstGeom>
              <a:blipFill>
                <a:blip r:embed="rId10"/>
                <a:stretch>
                  <a:fillRect l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8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3" grpId="0"/>
      <p:bldP spid="94" grpId="0" animBg="1"/>
      <p:bldP spid="95" grpId="0" animBg="1"/>
      <p:bldP spid="127" grpId="0"/>
      <p:bldP spid="128" grpId="0"/>
      <p:bldP spid="129" grpId="0"/>
      <p:bldP spid="130" grpId="0"/>
      <p:bldP spid="131" grpId="0" animBg="1"/>
      <p:bldP spid="132" grpId="0" animBg="1"/>
      <p:bldP spid="133" grpId="0"/>
      <p:bldP spid="134" grpId="0"/>
      <p:bldP spid="135" grpId="0"/>
      <p:bldP spid="136" grpId="0"/>
      <p:bldP spid="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68428" y="1614715"/>
            <a:ext cx="4732472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306" y="1561341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68428" y="2703287"/>
            <a:ext cx="4732472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19306" y="2649913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8428" y="3845233"/>
            <a:ext cx="4732472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19306" y="3791859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8428" y="4933805"/>
            <a:ext cx="4732472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19306" y="4880431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9363" y="397213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9855" y="1788217"/>
            <a:ext cx="357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发展历程、领域应用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022" y="2764976"/>
            <a:ext cx="409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从图像识别说起：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0022" y="3880235"/>
            <a:ext cx="412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0022" y="5107307"/>
            <a:ext cx="274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实践：手写数字识别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5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193491" y="1339245"/>
            <a:ext cx="2534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63"/>
          <p:cNvSpPr txBox="1"/>
          <p:nvPr/>
        </p:nvSpPr>
        <p:spPr>
          <a:xfrm>
            <a:off x="7773978" y="5660575"/>
            <a:ext cx="130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endParaRPr lang="zh-TW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4"/>
          <p:cNvSpPr txBox="1"/>
          <p:nvPr/>
        </p:nvSpPr>
        <p:spPr>
          <a:xfrm>
            <a:off x="4361267" y="5660575"/>
            <a:ext cx="216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</a:t>
            </a:r>
            <a:endParaRPr lang="zh-TW" altLang="en-US" sz="2400" b="1" i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大括弧 65"/>
          <p:cNvSpPr/>
          <p:nvPr/>
        </p:nvSpPr>
        <p:spPr>
          <a:xfrm rot="5400000">
            <a:off x="5376963" y="4100210"/>
            <a:ext cx="134500" cy="3045219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59"/>
          <p:cNvSpPr txBox="1"/>
          <p:nvPr/>
        </p:nvSpPr>
        <p:spPr>
          <a:xfrm>
            <a:off x="2173062" y="5660575"/>
            <a:ext cx="116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zh-TW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字方塊 67"/>
          <p:cNvSpPr txBox="1"/>
          <p:nvPr/>
        </p:nvSpPr>
        <p:spPr>
          <a:xfrm>
            <a:off x="3594029" y="1400362"/>
            <a:ext cx="3932335" cy="400110"/>
          </a:xfrm>
          <a:prstGeom prst="rect">
            <a:avLst/>
          </a:prstGeom>
          <a:solidFill>
            <a:srgbClr val="EDF7D8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隐藏层数很多意味着网络越深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字方塊 2"/>
          <p:cNvSpPr txBox="1"/>
          <p:nvPr/>
        </p:nvSpPr>
        <p:spPr>
          <a:xfrm>
            <a:off x="7870406" y="1394451"/>
            <a:ext cx="1078964" cy="400110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cxnSp>
        <p:nvCxnSpPr>
          <p:cNvPr id="13" name="直線單箭頭接點 10"/>
          <p:cNvCxnSpPr/>
          <p:nvPr/>
        </p:nvCxnSpPr>
        <p:spPr>
          <a:xfrm>
            <a:off x="8424402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1"/>
          <p:cNvCxnSpPr/>
          <p:nvPr/>
        </p:nvCxnSpPr>
        <p:spPr>
          <a:xfrm>
            <a:off x="8533718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2"/>
          <p:cNvCxnSpPr/>
          <p:nvPr/>
        </p:nvCxnSpPr>
        <p:spPr>
          <a:xfrm>
            <a:off x="8400518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84605" y="2383236"/>
            <a:ext cx="746342" cy="2726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7"/>
          <p:cNvSpPr/>
          <p:nvPr/>
        </p:nvSpPr>
        <p:spPr>
          <a:xfrm>
            <a:off x="2381715" y="2464480"/>
            <a:ext cx="574158" cy="574158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8"/>
          <p:cNvSpPr/>
          <p:nvPr/>
        </p:nvSpPr>
        <p:spPr>
          <a:xfrm>
            <a:off x="2384057" y="3243050"/>
            <a:ext cx="574158" cy="574158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19"/>
          <p:cNvSpPr/>
          <p:nvPr/>
        </p:nvSpPr>
        <p:spPr>
          <a:xfrm>
            <a:off x="2372424" y="4471062"/>
            <a:ext cx="574158" cy="574158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20"/>
          <p:cNvSpPr txBox="1"/>
          <p:nvPr/>
        </p:nvSpPr>
        <p:spPr>
          <a:xfrm rot="5400000">
            <a:off x="2369677" y="38933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01591" y="1852294"/>
            <a:ext cx="746342" cy="352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橢圓 24"/>
          <p:cNvSpPr/>
          <p:nvPr/>
        </p:nvSpPr>
        <p:spPr>
          <a:xfrm>
            <a:off x="3988677" y="2725733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25"/>
          <p:cNvSpPr/>
          <p:nvPr/>
        </p:nvSpPr>
        <p:spPr>
          <a:xfrm>
            <a:off x="3991019" y="3504303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26"/>
          <p:cNvSpPr/>
          <p:nvPr/>
        </p:nvSpPr>
        <p:spPr>
          <a:xfrm>
            <a:off x="3979386" y="4732315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27"/>
          <p:cNvSpPr txBox="1"/>
          <p:nvPr/>
        </p:nvSpPr>
        <p:spPr>
          <a:xfrm rot="5400000">
            <a:off x="3976639" y="4154608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37595" y="2383235"/>
            <a:ext cx="746342" cy="2746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28"/>
          <p:cNvSpPr/>
          <p:nvPr/>
        </p:nvSpPr>
        <p:spPr>
          <a:xfrm>
            <a:off x="8113439" y="2445372"/>
            <a:ext cx="574158" cy="574158"/>
          </a:xfrm>
          <a:prstGeom prst="ellipse">
            <a:avLst/>
          </a:prstGeom>
          <a:solidFill>
            <a:srgbClr val="51756B"/>
          </a:solidFill>
          <a:ln>
            <a:solidFill>
              <a:srgbClr val="B0E8B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29"/>
          <p:cNvSpPr/>
          <p:nvPr/>
        </p:nvSpPr>
        <p:spPr>
          <a:xfrm>
            <a:off x="8115781" y="3205281"/>
            <a:ext cx="574158" cy="574158"/>
          </a:xfrm>
          <a:prstGeom prst="ellipse">
            <a:avLst/>
          </a:prstGeom>
          <a:solidFill>
            <a:srgbClr val="51756B"/>
          </a:solidFill>
          <a:ln>
            <a:solidFill>
              <a:srgbClr val="B0E8B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30"/>
          <p:cNvSpPr/>
          <p:nvPr/>
        </p:nvSpPr>
        <p:spPr>
          <a:xfrm>
            <a:off x="8122809" y="4451954"/>
            <a:ext cx="574158" cy="574158"/>
          </a:xfrm>
          <a:prstGeom prst="ellipse">
            <a:avLst/>
          </a:prstGeom>
          <a:solidFill>
            <a:srgbClr val="51756B"/>
          </a:solidFill>
          <a:ln>
            <a:solidFill>
              <a:srgbClr val="B0E8B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字方塊 31"/>
          <p:cNvSpPr txBox="1"/>
          <p:nvPr/>
        </p:nvSpPr>
        <p:spPr>
          <a:xfrm rot="5400000">
            <a:off x="8120062" y="38710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字方塊 32"/>
          <p:cNvSpPr txBox="1"/>
          <p:nvPr/>
        </p:nvSpPr>
        <p:spPr>
          <a:xfrm>
            <a:off x="6238035" y="19129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字方塊 33"/>
          <p:cNvSpPr txBox="1"/>
          <p:nvPr/>
        </p:nvSpPr>
        <p:spPr>
          <a:xfrm>
            <a:off x="6237085" y="266940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字方塊 34"/>
          <p:cNvSpPr txBox="1"/>
          <p:nvPr/>
        </p:nvSpPr>
        <p:spPr>
          <a:xfrm>
            <a:off x="6265083" y="467180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字方塊 53"/>
          <p:cNvSpPr txBox="1"/>
          <p:nvPr/>
        </p:nvSpPr>
        <p:spPr>
          <a:xfrm rot="5400000">
            <a:off x="9393080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字方塊 54"/>
          <p:cNvSpPr txBox="1"/>
          <p:nvPr/>
        </p:nvSpPr>
        <p:spPr>
          <a:xfrm>
            <a:off x="9462173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字方塊 55"/>
          <p:cNvSpPr txBox="1"/>
          <p:nvPr/>
        </p:nvSpPr>
        <p:spPr>
          <a:xfrm>
            <a:off x="9450890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字方塊 56"/>
          <p:cNvSpPr txBox="1"/>
          <p:nvPr/>
        </p:nvSpPr>
        <p:spPr>
          <a:xfrm>
            <a:off x="9450890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橢圓 24"/>
          <p:cNvSpPr/>
          <p:nvPr/>
        </p:nvSpPr>
        <p:spPr>
          <a:xfrm>
            <a:off x="3988677" y="1947020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線單箭頭接點 35"/>
          <p:cNvCxnSpPr>
            <a:endCxn id="24" idx="2"/>
          </p:cNvCxnSpPr>
          <p:nvPr/>
        </p:nvCxnSpPr>
        <p:spPr>
          <a:xfrm>
            <a:off x="1815151" y="2751559"/>
            <a:ext cx="5665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35"/>
          <p:cNvCxnSpPr/>
          <p:nvPr/>
        </p:nvCxnSpPr>
        <p:spPr>
          <a:xfrm>
            <a:off x="1805860" y="3530129"/>
            <a:ext cx="5665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35"/>
          <p:cNvCxnSpPr/>
          <p:nvPr/>
        </p:nvCxnSpPr>
        <p:spPr>
          <a:xfrm>
            <a:off x="1805860" y="4762973"/>
            <a:ext cx="5665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54"/>
          <p:cNvSpPr txBox="1"/>
          <p:nvPr/>
        </p:nvSpPr>
        <p:spPr>
          <a:xfrm>
            <a:off x="1799464" y="2219156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TW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字方塊 54"/>
          <p:cNvSpPr txBox="1"/>
          <p:nvPr/>
        </p:nvSpPr>
        <p:spPr>
          <a:xfrm>
            <a:off x="1782898" y="299310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字方塊 54"/>
          <p:cNvSpPr txBox="1"/>
          <p:nvPr/>
        </p:nvSpPr>
        <p:spPr>
          <a:xfrm>
            <a:off x="1794623" y="428096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36690" y="2234099"/>
            <a:ext cx="1051987" cy="2765941"/>
            <a:chOff x="2936690" y="2234099"/>
            <a:chExt cx="1051987" cy="2765941"/>
          </a:xfrm>
        </p:grpSpPr>
        <p:cxnSp>
          <p:nvCxnSpPr>
            <p:cNvPr id="49" name="直線單箭頭接點 35"/>
            <p:cNvCxnSpPr>
              <a:stCxn id="24" idx="6"/>
              <a:endCxn id="34" idx="2"/>
            </p:cNvCxnSpPr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38"/>
            <p:cNvCxnSpPr>
              <a:stCxn id="25" idx="6"/>
              <a:endCxn id="34" idx="2"/>
            </p:cNvCxnSpPr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39"/>
            <p:cNvCxnSpPr>
              <a:stCxn id="24" idx="6"/>
              <a:endCxn id="35" idx="2"/>
            </p:cNvCxnSpPr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40"/>
            <p:cNvCxnSpPr>
              <a:stCxn id="24" idx="6"/>
              <a:endCxn id="36" idx="2"/>
            </p:cNvCxnSpPr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41"/>
            <p:cNvCxnSpPr>
              <a:stCxn id="25" idx="6"/>
              <a:endCxn id="36" idx="2"/>
            </p:cNvCxnSpPr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42"/>
            <p:cNvCxnSpPr>
              <a:stCxn id="26" idx="6"/>
              <a:endCxn id="34" idx="2"/>
            </p:cNvCxnSpPr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43"/>
            <p:cNvCxnSpPr>
              <a:stCxn id="26" idx="6"/>
              <a:endCxn id="35" idx="2"/>
            </p:cNvCxnSpPr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35"/>
            <p:cNvCxnSpPr>
              <a:endCxn id="87" idx="2"/>
            </p:cNvCxnSpPr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38"/>
            <p:cNvCxnSpPr>
              <a:stCxn id="26" idx="6"/>
            </p:cNvCxnSpPr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118"/>
          <p:cNvSpPr/>
          <p:nvPr/>
        </p:nvSpPr>
        <p:spPr>
          <a:xfrm>
            <a:off x="5500947" y="1853968"/>
            <a:ext cx="746342" cy="352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橢圓 24"/>
          <p:cNvSpPr/>
          <p:nvPr/>
        </p:nvSpPr>
        <p:spPr>
          <a:xfrm>
            <a:off x="5588033" y="2727407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B0E8B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橢圓 25"/>
          <p:cNvSpPr/>
          <p:nvPr/>
        </p:nvSpPr>
        <p:spPr>
          <a:xfrm>
            <a:off x="5590375" y="3505977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B0E8B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橢圓 26"/>
          <p:cNvSpPr/>
          <p:nvPr/>
        </p:nvSpPr>
        <p:spPr>
          <a:xfrm>
            <a:off x="5578742" y="4733989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B0E8B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字方塊 27"/>
          <p:cNvSpPr txBox="1"/>
          <p:nvPr/>
        </p:nvSpPr>
        <p:spPr>
          <a:xfrm rot="5400000">
            <a:off x="5575995" y="415628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橢圓 24"/>
          <p:cNvSpPr/>
          <p:nvPr/>
        </p:nvSpPr>
        <p:spPr>
          <a:xfrm>
            <a:off x="5588033" y="1948694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B0E8B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4553544" y="2234099"/>
            <a:ext cx="1036831" cy="2792013"/>
            <a:chOff x="4553544" y="2234099"/>
            <a:chExt cx="1036831" cy="2792013"/>
          </a:xfrm>
        </p:grpSpPr>
        <p:cxnSp>
          <p:nvCxnSpPr>
            <p:cNvPr id="125" name="直線單箭頭接點 35"/>
            <p:cNvCxnSpPr>
              <a:stCxn id="87" idx="6"/>
              <a:endCxn id="124" idx="2"/>
            </p:cNvCxnSpPr>
            <p:nvPr/>
          </p:nvCxnSpPr>
          <p:spPr>
            <a:xfrm>
              <a:off x="4562835" y="2234099"/>
              <a:ext cx="1025198" cy="1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35"/>
            <p:cNvCxnSpPr>
              <a:stCxn id="87" idx="6"/>
              <a:endCxn id="120" idx="2"/>
            </p:cNvCxnSpPr>
            <p:nvPr/>
          </p:nvCxnSpPr>
          <p:spPr>
            <a:xfrm>
              <a:off x="4562835" y="2234099"/>
              <a:ext cx="1025198" cy="780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單箭頭接點 35"/>
            <p:cNvCxnSpPr>
              <a:stCxn id="87" idx="6"/>
              <a:endCxn id="121" idx="2"/>
            </p:cNvCxnSpPr>
            <p:nvPr/>
          </p:nvCxnSpPr>
          <p:spPr>
            <a:xfrm>
              <a:off x="4562835" y="2234099"/>
              <a:ext cx="1027540" cy="1558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35"/>
            <p:cNvCxnSpPr>
              <a:endCxn id="122" idx="2"/>
            </p:cNvCxnSpPr>
            <p:nvPr/>
          </p:nvCxnSpPr>
          <p:spPr>
            <a:xfrm>
              <a:off x="4589452" y="2287149"/>
              <a:ext cx="989290" cy="27339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單箭頭接點 35"/>
            <p:cNvCxnSpPr>
              <a:stCxn id="34" idx="6"/>
              <a:endCxn id="124" idx="2"/>
            </p:cNvCxnSpPr>
            <p:nvPr/>
          </p:nvCxnSpPr>
          <p:spPr>
            <a:xfrm flipV="1">
              <a:off x="4562835" y="2235773"/>
              <a:ext cx="1025198" cy="7770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35"/>
            <p:cNvCxnSpPr>
              <a:stCxn id="34" idx="6"/>
              <a:endCxn id="120" idx="2"/>
            </p:cNvCxnSpPr>
            <p:nvPr/>
          </p:nvCxnSpPr>
          <p:spPr>
            <a:xfrm>
              <a:off x="4562835" y="3012812"/>
              <a:ext cx="1025198" cy="1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35"/>
            <p:cNvCxnSpPr>
              <a:endCxn id="121" idx="2"/>
            </p:cNvCxnSpPr>
            <p:nvPr/>
          </p:nvCxnSpPr>
          <p:spPr>
            <a:xfrm>
              <a:off x="4598743" y="3012812"/>
              <a:ext cx="991632" cy="7802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35"/>
            <p:cNvCxnSpPr>
              <a:stCxn id="34" idx="6"/>
              <a:endCxn id="122" idx="2"/>
            </p:cNvCxnSpPr>
            <p:nvPr/>
          </p:nvCxnSpPr>
          <p:spPr>
            <a:xfrm>
              <a:off x="4562835" y="3012812"/>
              <a:ext cx="1015907" cy="20082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單箭頭接點 35"/>
            <p:cNvCxnSpPr>
              <a:stCxn id="35" idx="6"/>
            </p:cNvCxnSpPr>
            <p:nvPr/>
          </p:nvCxnSpPr>
          <p:spPr>
            <a:xfrm flipV="1">
              <a:off x="4565177" y="2276260"/>
              <a:ext cx="1010214" cy="15151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單箭頭接點 35"/>
            <p:cNvCxnSpPr>
              <a:stCxn id="35" idx="6"/>
            </p:cNvCxnSpPr>
            <p:nvPr/>
          </p:nvCxnSpPr>
          <p:spPr>
            <a:xfrm flipV="1">
              <a:off x="4565177" y="3054973"/>
              <a:ext cx="1010214" cy="73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35"/>
            <p:cNvCxnSpPr>
              <a:stCxn id="35" idx="6"/>
              <a:endCxn id="121" idx="2"/>
            </p:cNvCxnSpPr>
            <p:nvPr/>
          </p:nvCxnSpPr>
          <p:spPr>
            <a:xfrm>
              <a:off x="4565177" y="3791382"/>
              <a:ext cx="1025198" cy="1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35"/>
            <p:cNvCxnSpPr>
              <a:stCxn id="35" idx="6"/>
              <a:endCxn id="122" idx="2"/>
            </p:cNvCxnSpPr>
            <p:nvPr/>
          </p:nvCxnSpPr>
          <p:spPr>
            <a:xfrm>
              <a:off x="4565177" y="3791382"/>
              <a:ext cx="1013565" cy="12296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單箭頭接點 35"/>
            <p:cNvCxnSpPr>
              <a:stCxn id="36" idx="6"/>
              <a:endCxn id="124" idx="2"/>
            </p:cNvCxnSpPr>
            <p:nvPr/>
          </p:nvCxnSpPr>
          <p:spPr>
            <a:xfrm flipV="1">
              <a:off x="4553544" y="2235773"/>
              <a:ext cx="1034489" cy="27836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35"/>
            <p:cNvCxnSpPr>
              <a:stCxn id="36" idx="6"/>
            </p:cNvCxnSpPr>
            <p:nvPr/>
          </p:nvCxnSpPr>
          <p:spPr>
            <a:xfrm flipV="1">
              <a:off x="4553544" y="3089778"/>
              <a:ext cx="1011553" cy="19296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35"/>
            <p:cNvCxnSpPr>
              <a:stCxn id="36" idx="6"/>
              <a:endCxn id="121" idx="2"/>
            </p:cNvCxnSpPr>
            <p:nvPr/>
          </p:nvCxnSpPr>
          <p:spPr>
            <a:xfrm flipV="1">
              <a:off x="4553544" y="3793056"/>
              <a:ext cx="1036831" cy="12263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35"/>
            <p:cNvCxnSpPr>
              <a:endCxn id="122" idx="2"/>
            </p:cNvCxnSpPr>
            <p:nvPr/>
          </p:nvCxnSpPr>
          <p:spPr>
            <a:xfrm flipV="1">
              <a:off x="4560493" y="5021068"/>
              <a:ext cx="1018249" cy="5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文字方塊 33"/>
          <p:cNvSpPr txBox="1"/>
          <p:nvPr/>
        </p:nvSpPr>
        <p:spPr>
          <a:xfrm>
            <a:off x="6249214" y="34430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線單箭頭接點 9"/>
          <p:cNvCxnSpPr>
            <a:stCxn id="41" idx="0"/>
            <a:endCxn id="83" idx="2"/>
          </p:cNvCxnSpPr>
          <p:nvPr/>
        </p:nvCxnSpPr>
        <p:spPr>
          <a:xfrm flipV="1">
            <a:off x="8400518" y="1794561"/>
            <a:ext cx="9370" cy="65081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966823" y="2255872"/>
            <a:ext cx="1155986" cy="2785296"/>
            <a:chOff x="6966823" y="2255872"/>
            <a:chExt cx="1155986" cy="2785296"/>
          </a:xfrm>
        </p:grpSpPr>
        <p:cxnSp>
          <p:nvCxnSpPr>
            <p:cNvPr id="179" name="直線單箭頭接點 35"/>
            <p:cNvCxnSpPr>
              <a:endCxn id="41" idx="2"/>
            </p:cNvCxnSpPr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單箭頭接點 35"/>
            <p:cNvCxnSpPr>
              <a:endCxn id="42" idx="2"/>
            </p:cNvCxnSpPr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單箭頭接點 35"/>
            <p:cNvCxnSpPr>
              <a:endCxn id="43" idx="2"/>
            </p:cNvCxnSpPr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單箭頭接點 35"/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35"/>
            <p:cNvCxnSpPr>
              <a:endCxn id="42" idx="2"/>
            </p:cNvCxnSpPr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35"/>
            <p:cNvCxnSpPr>
              <a:endCxn id="43" idx="2"/>
            </p:cNvCxnSpPr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35"/>
            <p:cNvCxnSpPr>
              <a:endCxn id="41" idx="2"/>
            </p:cNvCxnSpPr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單箭頭接點 35"/>
            <p:cNvCxnSpPr>
              <a:endCxn id="42" idx="2"/>
            </p:cNvCxnSpPr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單箭頭接點 35"/>
            <p:cNvCxnSpPr>
              <a:endCxn id="43" idx="2"/>
            </p:cNvCxnSpPr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單箭頭接點 35"/>
            <p:cNvCxnSpPr>
              <a:endCxn id="41" idx="2"/>
            </p:cNvCxnSpPr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單箭頭接點 35"/>
            <p:cNvCxnSpPr>
              <a:endCxn id="43" idx="2"/>
            </p:cNvCxnSpPr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單箭頭接點 35"/>
            <p:cNvCxnSpPr>
              <a:endCxn id="42" idx="2"/>
            </p:cNvCxnSpPr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/>
      <p:bldP spid="72" grpId="0" animBg="1"/>
      <p:bldP spid="83" grpId="0" animBg="1"/>
      <p:bldP spid="22" grpId="0" animBg="1"/>
      <p:bldP spid="24" grpId="0" animBg="1"/>
      <p:bldP spid="25" grpId="0" animBg="1"/>
      <p:bldP spid="26" grpId="0" animBg="1"/>
      <p:bldP spid="27" grpId="0"/>
      <p:bldP spid="32" grpId="0" animBg="1"/>
      <p:bldP spid="34" grpId="0" animBg="1"/>
      <p:bldP spid="35" grpId="0" animBg="1"/>
      <p:bldP spid="36" grpId="0" animBg="1"/>
      <p:bldP spid="37" grpId="0"/>
      <p:bldP spid="39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68" grpId="0"/>
      <p:bldP spid="69" grpId="0"/>
      <p:bldP spid="70" grpId="0"/>
      <p:bldP spid="71" grpId="0"/>
      <p:bldP spid="87" grpId="0" animBg="1"/>
      <p:bldP spid="99" grpId="0"/>
      <p:bldP spid="100" grpId="0"/>
      <p:bldP spid="101" grpId="0"/>
      <p:bldP spid="119" grpId="0" animBg="1"/>
      <p:bldP spid="120" grpId="0" animBg="1"/>
      <p:bldP spid="121" grpId="0" animBg="1"/>
      <p:bldP spid="122" grpId="0" animBg="1"/>
      <p:bldP spid="123" grpId="0"/>
      <p:bldP spid="124" grpId="0" animBg="1"/>
      <p:bldP spid="1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312458" y="1298296"/>
            <a:ext cx="9341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143942"/>
              </p:ext>
            </p:extLst>
          </p:nvPr>
        </p:nvGraphicFramePr>
        <p:xfrm>
          <a:off x="1312458" y="1852294"/>
          <a:ext cx="7463242" cy="42056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9988">
                  <a:extLst>
                    <a:ext uri="{9D8B030D-6E8A-4147-A177-3AD203B41FA5}">
                      <a16:colId xmlns:a16="http://schemas.microsoft.com/office/drawing/2014/main" xmlns="" val="1523039126"/>
                    </a:ext>
                  </a:extLst>
                </a:gridCol>
                <a:gridCol w="1142054">
                  <a:extLst>
                    <a:ext uri="{9D8B030D-6E8A-4147-A177-3AD203B41FA5}">
                      <a16:colId xmlns:a16="http://schemas.microsoft.com/office/drawing/2014/main" xmlns="" val="2937874559"/>
                    </a:ext>
                  </a:extLst>
                </a:gridCol>
                <a:gridCol w="3492500">
                  <a:extLst>
                    <a:ext uri="{9D8B030D-6E8A-4147-A177-3AD203B41FA5}">
                      <a16:colId xmlns:a16="http://schemas.microsoft.com/office/drawing/2014/main" xmlns="" val="67178678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1318157915"/>
                    </a:ext>
                  </a:extLst>
                </a:gridCol>
              </a:tblGrid>
              <a:tr h="43370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模型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层数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结构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错误率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39803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/>
                        <a:t>AlexNet</a:t>
                      </a:r>
                      <a:r>
                        <a:rPr lang="en-US" altLang="zh-TW" sz="1800" dirty="0" smtClean="0"/>
                        <a:t> (2012)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层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16.4%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13726611"/>
                  </a:ext>
                </a:extLst>
              </a:tr>
              <a:tr h="898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VGG (2014)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r>
                        <a:rPr lang="zh-CN" altLang="en-US" dirty="0" smtClean="0"/>
                        <a:t>层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6.7%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99088207"/>
                  </a:ext>
                </a:extLst>
              </a:tr>
              <a:tr h="1082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/>
                        <a:t>GoogleNet</a:t>
                      </a:r>
                      <a:r>
                        <a:rPr lang="en-US" altLang="zh-TW" sz="1800" dirty="0" smtClean="0"/>
                        <a:t> (2014)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r>
                        <a:rPr lang="zh-CN" altLang="en-US" dirty="0" smtClean="0"/>
                        <a:t>层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6.7%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83394381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Residual Net (2015)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152</a:t>
                      </a:r>
                      <a:r>
                        <a:rPr lang="zh-CN" altLang="en-US" dirty="0" smtClean="0"/>
                        <a:t>层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3.57%</a:t>
                      </a:r>
                      <a:endParaRPr lang="zh-TW" altLang="en-US" sz="1800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2350473"/>
                  </a:ext>
                </a:extLst>
              </a:tr>
            </a:tbl>
          </a:graphicData>
        </a:graphic>
      </p:graphicFrame>
      <p:pic>
        <p:nvPicPr>
          <p:cNvPr id="50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03" y="2276593"/>
            <a:ext cx="1798855" cy="796953"/>
          </a:xfrm>
          <a:prstGeom prst="rect">
            <a:avLst/>
          </a:prstGeom>
        </p:spPr>
      </p:pic>
      <p:pic>
        <p:nvPicPr>
          <p:cNvPr id="51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4961953" y="2593301"/>
            <a:ext cx="861901" cy="1945003"/>
          </a:xfrm>
          <a:prstGeom prst="rect">
            <a:avLst/>
          </a:prstGeom>
        </p:spPr>
      </p:pic>
      <p:pic>
        <p:nvPicPr>
          <p:cNvPr id="52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420403" y="4117142"/>
            <a:ext cx="3076193" cy="952490"/>
          </a:xfrm>
          <a:prstGeom prst="rect">
            <a:avLst/>
          </a:prstGeom>
        </p:spPr>
      </p:pic>
      <p:pic>
        <p:nvPicPr>
          <p:cNvPr id="53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784297" y="4068905"/>
            <a:ext cx="342996" cy="3076194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 rot="16200000" flipH="1">
            <a:off x="4805456" y="5232265"/>
            <a:ext cx="477561" cy="744079"/>
          </a:xfrm>
          <a:prstGeom prst="rect">
            <a:avLst/>
          </a:prstGeom>
          <a:solidFill>
            <a:schemeClr val="tx1">
              <a:alpha val="5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 rot="16200000">
            <a:off x="6059289" y="4855760"/>
            <a:ext cx="1354789" cy="1480693"/>
          </a:xfrm>
          <a:prstGeom prst="rect">
            <a:avLst/>
          </a:prstGeom>
          <a:solidFill>
            <a:schemeClr val="tx1">
              <a:alpha val="62000"/>
            </a:schemeClr>
          </a:solidFill>
          <a:ln w="381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線接點 56"/>
          <p:cNvCxnSpPr/>
          <p:nvPr/>
        </p:nvCxnSpPr>
        <p:spPr>
          <a:xfrm flipH="1">
            <a:off x="5366227" y="4918712"/>
            <a:ext cx="625247" cy="471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56"/>
          <p:cNvCxnSpPr/>
          <p:nvPr/>
        </p:nvCxnSpPr>
        <p:spPr>
          <a:xfrm flipH="1" flipV="1">
            <a:off x="5421999" y="5851992"/>
            <a:ext cx="569475" cy="437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 rot="16200000">
            <a:off x="6166715" y="4907203"/>
            <a:ext cx="1134933" cy="1313263"/>
            <a:chOff x="2757052" y="2116266"/>
            <a:chExt cx="1899537" cy="2230578"/>
          </a:xfrm>
        </p:grpSpPr>
        <p:cxnSp>
          <p:nvCxnSpPr>
            <p:cNvPr id="55" name="直線單箭頭接點 26"/>
            <p:cNvCxnSpPr/>
            <p:nvPr/>
          </p:nvCxnSpPr>
          <p:spPr>
            <a:xfrm flipV="1">
              <a:off x="3519460" y="3813360"/>
              <a:ext cx="0" cy="533484"/>
            </a:xfrm>
            <a:prstGeom prst="straightConnector1">
              <a:avLst/>
            </a:prstGeom>
            <a:ln w="38100">
              <a:solidFill>
                <a:srgbClr val="6EBF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757052" y="2649750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757052" y="3502548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線單箭頭接點 36"/>
            <p:cNvCxnSpPr/>
            <p:nvPr/>
          </p:nvCxnSpPr>
          <p:spPr>
            <a:xfrm flipV="1">
              <a:off x="3520835" y="2969064"/>
              <a:ext cx="0" cy="533484"/>
            </a:xfrm>
            <a:prstGeom prst="straightConnector1">
              <a:avLst/>
            </a:prstGeom>
            <a:ln w="38100">
              <a:solidFill>
                <a:srgbClr val="6EBF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37"/>
            <p:cNvCxnSpPr/>
            <p:nvPr/>
          </p:nvCxnSpPr>
          <p:spPr>
            <a:xfrm flipV="1">
              <a:off x="3540823" y="2116266"/>
              <a:ext cx="0" cy="533484"/>
            </a:xfrm>
            <a:prstGeom prst="straightConnector1">
              <a:avLst/>
            </a:prstGeom>
            <a:ln w="38100">
              <a:solidFill>
                <a:srgbClr val="6EBF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橢圓 38"/>
            <p:cNvSpPr/>
            <p:nvPr/>
          </p:nvSpPr>
          <p:spPr>
            <a:xfrm>
              <a:off x="2832345" y="271940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橢圓 39"/>
            <p:cNvSpPr/>
            <p:nvPr/>
          </p:nvSpPr>
          <p:spPr>
            <a:xfrm>
              <a:off x="3079406" y="2718956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橢圓 40"/>
            <p:cNvSpPr/>
            <p:nvPr/>
          </p:nvSpPr>
          <p:spPr>
            <a:xfrm>
              <a:off x="3334699" y="2718956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橢圓 41"/>
            <p:cNvSpPr/>
            <p:nvPr/>
          </p:nvSpPr>
          <p:spPr>
            <a:xfrm>
              <a:off x="3574354" y="2721950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橢圓 42"/>
            <p:cNvSpPr/>
            <p:nvPr/>
          </p:nvSpPr>
          <p:spPr>
            <a:xfrm>
              <a:off x="3817004" y="2718956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橢圓 43"/>
            <p:cNvSpPr/>
            <p:nvPr/>
          </p:nvSpPr>
          <p:spPr>
            <a:xfrm>
              <a:off x="4076708" y="271876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橢圓 44"/>
            <p:cNvSpPr/>
            <p:nvPr/>
          </p:nvSpPr>
          <p:spPr>
            <a:xfrm>
              <a:off x="2832345" y="351792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橢圓 45"/>
            <p:cNvSpPr/>
            <p:nvPr/>
          </p:nvSpPr>
          <p:spPr>
            <a:xfrm>
              <a:off x="3079406" y="351747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橢圓 46"/>
            <p:cNvSpPr/>
            <p:nvPr/>
          </p:nvSpPr>
          <p:spPr>
            <a:xfrm>
              <a:off x="3334699" y="351747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橢圓 47"/>
            <p:cNvSpPr/>
            <p:nvPr/>
          </p:nvSpPr>
          <p:spPr>
            <a:xfrm>
              <a:off x="3574354" y="352047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橢圓 48"/>
            <p:cNvSpPr/>
            <p:nvPr/>
          </p:nvSpPr>
          <p:spPr>
            <a:xfrm>
              <a:off x="3817004" y="351747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橢圓 49"/>
            <p:cNvSpPr/>
            <p:nvPr/>
          </p:nvSpPr>
          <p:spPr>
            <a:xfrm>
              <a:off x="4076708" y="35172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線接點 50"/>
            <p:cNvCxnSpPr/>
            <p:nvPr/>
          </p:nvCxnSpPr>
          <p:spPr>
            <a:xfrm>
              <a:off x="3519817" y="4094850"/>
              <a:ext cx="1136772" cy="0"/>
            </a:xfrm>
            <a:prstGeom prst="line">
              <a:avLst/>
            </a:prstGeom>
            <a:ln w="38100"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51"/>
            <p:cNvCxnSpPr/>
            <p:nvPr/>
          </p:nvCxnSpPr>
          <p:spPr>
            <a:xfrm flipV="1">
              <a:off x="4656589" y="2481721"/>
              <a:ext cx="0" cy="1568884"/>
            </a:xfrm>
            <a:prstGeom prst="line">
              <a:avLst/>
            </a:prstGeom>
            <a:ln w="38100">
              <a:solidFill>
                <a:srgbClr val="6EBF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52"/>
            <p:cNvCxnSpPr/>
            <p:nvPr/>
          </p:nvCxnSpPr>
          <p:spPr>
            <a:xfrm flipH="1">
              <a:off x="3574831" y="2481721"/>
              <a:ext cx="1040141" cy="0"/>
            </a:xfrm>
            <a:prstGeom prst="line">
              <a:avLst/>
            </a:prstGeom>
            <a:ln w="38100">
              <a:solidFill>
                <a:srgbClr val="6EBF9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66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圆角矩形 73"/>
          <p:cNvSpPr/>
          <p:nvPr/>
        </p:nvSpPr>
        <p:spPr>
          <a:xfrm rot="5400000">
            <a:off x="412395" y="3569850"/>
            <a:ext cx="2759670" cy="8088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60215" y="1305113"/>
            <a:ext cx="66917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914" y="1927447"/>
            <a:ext cx="85282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函数作为输出层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激活函数：容易理解、便于计算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63"/>
              <p:cNvSpPr txBox="1"/>
              <p:nvPr/>
            </p:nvSpPr>
            <p:spPr>
              <a:xfrm>
                <a:off x="7016407" y="5331073"/>
                <a:ext cx="2206927" cy="10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相当于计算概率值</a:t>
                </a:r>
                <a:r>
                  <a:rPr lang="en-US" altLang="zh-TW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5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407" y="5331073"/>
                <a:ext cx="2206927" cy="1015984"/>
              </a:xfrm>
              <a:prstGeom prst="rect">
                <a:avLst/>
              </a:prstGeom>
              <a:blipFill>
                <a:blip r:embed="rId4"/>
                <a:stretch>
                  <a:fillRect l="-2486" t="-4819" b="-68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422720"/>
              </p:ext>
            </p:extLst>
          </p:nvPr>
        </p:nvGraphicFramePr>
        <p:xfrm>
          <a:off x="8932457" y="2599396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21" name="方程式" r:id="rId5" imgW="952200" imgH="444240" progId="Equation.3">
                  <p:embed/>
                </p:oleObj>
              </mc:Choice>
              <mc:Fallback>
                <p:oleObj name="方程式" r:id="rId5" imgW="952200" imgH="444240" progId="Equation.3">
                  <p:embed/>
                  <p:pic>
                    <p:nvPicPr>
                      <p:cNvPr id="1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457" y="2599396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矩形 140"/>
          <p:cNvSpPr/>
          <p:nvPr/>
        </p:nvSpPr>
        <p:spPr>
          <a:xfrm>
            <a:off x="2312346" y="2642897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585621" y="3501743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5602285" y="2663149"/>
            <a:ext cx="562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567661" y="4352584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199195"/>
              </p:ext>
            </p:extLst>
          </p:nvPr>
        </p:nvGraphicFramePr>
        <p:xfrm>
          <a:off x="8899119" y="3531258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22" name="方程式" r:id="rId7" imgW="977760" imgH="444240" progId="Equation.3">
                  <p:embed/>
                </p:oleObj>
              </mc:Choice>
              <mc:Fallback>
                <p:oleObj name="方程式" r:id="rId7" imgW="977760" imgH="444240" progId="Equation.3">
                  <p:embed/>
                  <p:pic>
                    <p:nvPicPr>
                      <p:cNvPr id="2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9119" y="3531258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325699"/>
              </p:ext>
            </p:extLst>
          </p:nvPr>
        </p:nvGraphicFramePr>
        <p:xfrm>
          <a:off x="8889594" y="4459946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23" name="方程式" r:id="rId9" imgW="965160" imgH="444240" progId="Equation.3">
                  <p:embed/>
                </p:oleObj>
              </mc:Choice>
              <mc:Fallback>
                <p:oleObj name="方程式" r:id="rId9" imgW="965160" imgH="444240" progId="Equation.3">
                  <p:embed/>
                  <p:pic>
                    <p:nvPicPr>
                      <p:cNvPr id="20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9594" y="4459946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矩形 67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sp>
        <p:nvSpPr>
          <p:cNvPr id="73" name="橢圓 6"/>
          <p:cNvSpPr/>
          <p:nvPr/>
        </p:nvSpPr>
        <p:spPr>
          <a:xfrm>
            <a:off x="2949642" y="4500847"/>
            <a:ext cx="595086" cy="595086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線單箭頭接點 10"/>
          <p:cNvCxnSpPr>
            <a:stCxn id="2" idx="3"/>
            <a:endCxn id="98" idx="2"/>
          </p:cNvCxnSpPr>
          <p:nvPr/>
        </p:nvCxnSpPr>
        <p:spPr>
          <a:xfrm flipV="1">
            <a:off x="2088096" y="3091360"/>
            <a:ext cx="861546" cy="70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489109" y="2799138"/>
            <a:ext cx="598987" cy="598464"/>
            <a:chOff x="1358901" y="5638801"/>
            <a:chExt cx="598987" cy="598464"/>
          </a:xfrm>
        </p:grpSpPr>
        <p:sp>
          <p:nvSpPr>
            <p:cNvPr id="2" name="圆角矩形 1"/>
            <p:cNvSpPr/>
            <p:nvPr/>
          </p:nvSpPr>
          <p:spPr>
            <a:xfrm>
              <a:off x="1358901" y="5638801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991774"/>
                </p:ext>
              </p:extLst>
            </p:nvPr>
          </p:nvGraphicFramePr>
          <p:xfrm>
            <a:off x="1466843" y="5672784"/>
            <a:ext cx="352425" cy="487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24" name="方程式" r:id="rId11" imgW="164880" imgH="228600" progId="Equation.3">
                    <p:embed/>
                  </p:oleObj>
                </mc:Choice>
                <mc:Fallback>
                  <p:oleObj name="方程式" r:id="rId11" imgW="164880" imgH="228600" progId="Equation.3">
                    <p:embed/>
                    <p:pic>
                      <p:nvPicPr>
                        <p:cNvPr id="10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6843" y="5672784"/>
                          <a:ext cx="352425" cy="487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/>
          <p:cNvGrpSpPr/>
          <p:nvPr/>
        </p:nvGrpSpPr>
        <p:grpSpPr>
          <a:xfrm>
            <a:off x="1487469" y="3647835"/>
            <a:ext cx="598987" cy="598464"/>
            <a:chOff x="2374901" y="5638801"/>
            <a:chExt cx="598987" cy="598464"/>
          </a:xfrm>
        </p:grpSpPr>
        <p:sp>
          <p:nvSpPr>
            <p:cNvPr id="75" name="圆角矩形 74"/>
            <p:cNvSpPr/>
            <p:nvPr/>
          </p:nvSpPr>
          <p:spPr>
            <a:xfrm>
              <a:off x="2374901" y="5638801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5420876"/>
                </p:ext>
              </p:extLst>
            </p:nvPr>
          </p:nvGraphicFramePr>
          <p:xfrm>
            <a:off x="2515268" y="5672784"/>
            <a:ext cx="352425" cy="487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25" name="方程式" r:id="rId13" imgW="164880" imgH="228600" progId="Equation.3">
                    <p:embed/>
                  </p:oleObj>
                </mc:Choice>
                <mc:Fallback>
                  <p:oleObj name="方程式" r:id="rId13" imgW="164880" imgH="228600" progId="Equation.3">
                    <p:embed/>
                    <p:pic>
                      <p:nvPicPr>
                        <p:cNvPr id="10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5268" y="5672784"/>
                          <a:ext cx="352425" cy="487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1487468" y="4497469"/>
            <a:ext cx="598987" cy="598464"/>
            <a:chOff x="3302001" y="5638801"/>
            <a:chExt cx="598987" cy="598464"/>
          </a:xfrm>
        </p:grpSpPr>
        <p:sp>
          <p:nvSpPr>
            <p:cNvPr id="76" name="圆角矩形 75"/>
            <p:cNvSpPr/>
            <p:nvPr/>
          </p:nvSpPr>
          <p:spPr>
            <a:xfrm>
              <a:off x="3302001" y="5638801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0967249"/>
                </p:ext>
              </p:extLst>
            </p:nvPr>
          </p:nvGraphicFramePr>
          <p:xfrm>
            <a:off x="3487116" y="5659290"/>
            <a:ext cx="352425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26" name="方程式" r:id="rId15" imgW="164880" imgH="241200" progId="Equation.3">
                    <p:embed/>
                  </p:oleObj>
                </mc:Choice>
                <mc:Fallback>
                  <p:oleObj name="方程式" r:id="rId15" imgW="164880" imgH="241200" progId="Equation.3">
                    <p:embed/>
                    <p:pic>
                      <p:nvPicPr>
                        <p:cNvPr id="10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7116" y="5659290"/>
                          <a:ext cx="352425" cy="514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>
          <a:xfrm>
            <a:off x="2949642" y="2793817"/>
            <a:ext cx="595086" cy="595086"/>
            <a:chOff x="5589315" y="4523313"/>
            <a:chExt cx="595086" cy="595086"/>
          </a:xfrm>
          <a:solidFill>
            <a:srgbClr val="FFCCFF"/>
          </a:solidFill>
        </p:grpSpPr>
        <p:sp>
          <p:nvSpPr>
            <p:cNvPr id="98" name="橢圓 6"/>
            <p:cNvSpPr/>
            <p:nvPr/>
          </p:nvSpPr>
          <p:spPr>
            <a:xfrm>
              <a:off x="5589315" y="4523313"/>
              <a:ext cx="595086" cy="595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0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023351"/>
                </p:ext>
              </p:extLst>
            </p:nvPr>
          </p:nvGraphicFramePr>
          <p:xfrm>
            <a:off x="5780606" y="4681902"/>
            <a:ext cx="242888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27" name="方程式" r:id="rId17" imgW="114120" imgH="139680" progId="Equation.3">
                    <p:embed/>
                  </p:oleObj>
                </mc:Choice>
                <mc:Fallback>
                  <p:oleObj name="方程式" r:id="rId17" imgW="114120" imgH="139680" progId="Equation.3">
                    <p:embed/>
                    <p:pic>
                      <p:nvPicPr>
                        <p:cNvPr id="10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0606" y="4681902"/>
                          <a:ext cx="242888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/>
          <p:cNvGrpSpPr/>
          <p:nvPr/>
        </p:nvGrpSpPr>
        <p:grpSpPr>
          <a:xfrm>
            <a:off x="2949642" y="3647332"/>
            <a:ext cx="595086" cy="595086"/>
            <a:chOff x="6607902" y="4523313"/>
            <a:chExt cx="595086" cy="595086"/>
          </a:xfrm>
          <a:solidFill>
            <a:srgbClr val="FFCCFF"/>
          </a:solidFill>
        </p:grpSpPr>
        <p:sp>
          <p:nvSpPr>
            <p:cNvPr id="72" name="橢圓 6"/>
            <p:cNvSpPr/>
            <p:nvPr/>
          </p:nvSpPr>
          <p:spPr>
            <a:xfrm>
              <a:off x="6607902" y="4523313"/>
              <a:ext cx="595086" cy="595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8580203"/>
                </p:ext>
              </p:extLst>
            </p:nvPr>
          </p:nvGraphicFramePr>
          <p:xfrm>
            <a:off x="6781770" y="4671154"/>
            <a:ext cx="298649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28" name="方程式" r:id="rId19" imgW="114120" imgH="139680" progId="Equation.3">
                    <p:embed/>
                  </p:oleObj>
                </mc:Choice>
                <mc:Fallback>
                  <p:oleObj name="方程式" r:id="rId19" imgW="114120" imgH="139680" progId="Equation.3">
                    <p:embed/>
                    <p:pic>
                      <p:nvPicPr>
                        <p:cNvPr id="10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1770" y="4671154"/>
                          <a:ext cx="298649" cy="2984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/>
          <p:cNvGrpSpPr/>
          <p:nvPr/>
        </p:nvGrpSpPr>
        <p:grpSpPr>
          <a:xfrm>
            <a:off x="4752697" y="2595175"/>
            <a:ext cx="808878" cy="2759670"/>
            <a:chOff x="4612997" y="2899975"/>
            <a:chExt cx="808878" cy="2759670"/>
          </a:xfrm>
        </p:grpSpPr>
        <p:sp>
          <p:nvSpPr>
            <p:cNvPr id="77" name="圆角矩形 76"/>
            <p:cNvSpPr/>
            <p:nvPr/>
          </p:nvSpPr>
          <p:spPr>
            <a:xfrm rot="5400000">
              <a:off x="3637601" y="3875371"/>
              <a:ext cx="2759670" cy="8088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710217" y="3110453"/>
              <a:ext cx="609305" cy="598464"/>
              <a:chOff x="5661804" y="3340417"/>
              <a:chExt cx="609305" cy="598464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5661804" y="3340417"/>
                <a:ext cx="598987" cy="5984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0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0721058"/>
                  </p:ext>
                </p:extLst>
              </p:nvPr>
            </p:nvGraphicFramePr>
            <p:xfrm>
              <a:off x="5837722" y="3343862"/>
              <a:ext cx="433387" cy="487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029" name="方程式" r:id="rId20" imgW="203040" imgH="228600" progId="Equation.3">
                      <p:embed/>
                    </p:oleObj>
                  </mc:Choice>
                  <mc:Fallback>
                    <p:oleObj name="方程式" r:id="rId20" imgW="203040" imgH="228600" progId="Equation.3">
                      <p:embed/>
                      <p:pic>
                        <p:nvPicPr>
                          <p:cNvPr id="11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37722" y="3343862"/>
                            <a:ext cx="433387" cy="4873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" name="组合 40"/>
            <p:cNvGrpSpPr/>
            <p:nvPr/>
          </p:nvGrpSpPr>
          <p:grpSpPr>
            <a:xfrm>
              <a:off x="4708580" y="3949537"/>
              <a:ext cx="598987" cy="598464"/>
              <a:chOff x="6627004" y="3340417"/>
              <a:chExt cx="598987" cy="598464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6627004" y="3340417"/>
                <a:ext cx="598987" cy="5984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1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224564"/>
                  </p:ext>
                </p:extLst>
              </p:nvPr>
            </p:nvGraphicFramePr>
            <p:xfrm>
              <a:off x="6768982" y="3341624"/>
              <a:ext cx="433387" cy="487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030" name="方程式" r:id="rId22" imgW="203040" imgH="228600" progId="Equation.3">
                      <p:embed/>
                    </p:oleObj>
                  </mc:Choice>
                  <mc:Fallback>
                    <p:oleObj name="方程式" r:id="rId22" imgW="203040" imgH="228600" progId="Equation.3">
                      <p:embed/>
                      <p:pic>
                        <p:nvPicPr>
                          <p:cNvPr id="11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68982" y="3341624"/>
                            <a:ext cx="433387" cy="4873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" name="组合 41"/>
            <p:cNvGrpSpPr/>
            <p:nvPr/>
          </p:nvGrpSpPr>
          <p:grpSpPr>
            <a:xfrm>
              <a:off x="4720535" y="4826814"/>
              <a:ext cx="598987" cy="598464"/>
              <a:chOff x="7554104" y="3340417"/>
              <a:chExt cx="598987" cy="598464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7554104" y="3340417"/>
                <a:ext cx="598987" cy="5984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108516"/>
                  </p:ext>
                </p:extLst>
              </p:nvPr>
            </p:nvGraphicFramePr>
            <p:xfrm>
              <a:off x="7696701" y="3367419"/>
              <a:ext cx="433387" cy="487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031" name="方程式" r:id="rId24" imgW="203040" imgH="228600" progId="Equation.3">
                      <p:embed/>
                    </p:oleObj>
                  </mc:Choice>
                  <mc:Fallback>
                    <p:oleObj name="方程式" r:id="rId24" imgW="203040" imgH="228600" progId="Equation.3">
                      <p:embed/>
                      <p:pic>
                        <p:nvPicPr>
                          <p:cNvPr id="11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96701" y="3367419"/>
                            <a:ext cx="433387" cy="4873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4" name="组合 43"/>
          <p:cNvGrpSpPr/>
          <p:nvPr/>
        </p:nvGrpSpPr>
        <p:grpSpPr>
          <a:xfrm>
            <a:off x="4541478" y="5622073"/>
            <a:ext cx="1504623" cy="949325"/>
            <a:chOff x="4741381" y="5797963"/>
            <a:chExt cx="1504623" cy="949325"/>
          </a:xfrm>
        </p:grpSpPr>
        <p:graphicFrame>
          <p:nvGraphicFramePr>
            <p:cNvPr id="11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4976151"/>
                </p:ext>
              </p:extLst>
            </p:nvPr>
          </p:nvGraphicFramePr>
          <p:xfrm>
            <a:off x="5377642" y="5797963"/>
            <a:ext cx="868362" cy="94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32" name="方程式" r:id="rId26" imgW="406080" imgH="444240" progId="Equation.3">
                    <p:embed/>
                  </p:oleObj>
                </mc:Choice>
                <mc:Fallback>
                  <p:oleObj name="方程式" r:id="rId26" imgW="406080" imgH="444240" progId="Equation.3">
                    <p:embed/>
                    <p:pic>
                      <p:nvPicPr>
                        <p:cNvPr id="11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7642" y="5797963"/>
                          <a:ext cx="868362" cy="949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组合 42"/>
            <p:cNvGrpSpPr/>
            <p:nvPr/>
          </p:nvGrpSpPr>
          <p:grpSpPr>
            <a:xfrm>
              <a:off x="4741381" y="5959533"/>
              <a:ext cx="595086" cy="595086"/>
              <a:chOff x="4296881" y="5400733"/>
              <a:chExt cx="595086" cy="595086"/>
            </a:xfrm>
          </p:grpSpPr>
          <p:sp>
            <p:nvSpPr>
              <p:cNvPr id="91" name="橢圓 6"/>
              <p:cNvSpPr/>
              <p:nvPr/>
            </p:nvSpPr>
            <p:spPr>
              <a:xfrm>
                <a:off x="4296881" y="5400733"/>
                <a:ext cx="595086" cy="595086"/>
              </a:xfrm>
              <a:prstGeom prst="ellipse">
                <a:avLst/>
              </a:prstGeom>
              <a:solidFill>
                <a:srgbClr val="FFCCF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9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61580"/>
                  </p:ext>
                </p:extLst>
              </p:nvPr>
            </p:nvGraphicFramePr>
            <p:xfrm>
              <a:off x="4437599" y="5491612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033" name="方程式" r:id="rId28" imgW="139680" imgH="139680" progId="Equation.3">
                      <p:embed/>
                    </p:oleObj>
                  </mc:Choice>
                  <mc:Fallback>
                    <p:oleObj name="方程式" r:id="rId28" imgW="139680" imgH="139680" progId="Equation.3">
                      <p:embed/>
                      <p:pic>
                        <p:nvPicPr>
                          <p:cNvPr id="11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7599" y="5491612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5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125105"/>
              </p:ext>
            </p:extLst>
          </p:nvPr>
        </p:nvGraphicFramePr>
        <p:xfrm>
          <a:off x="3128233" y="4654206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34" name="方程式" r:id="rId30" imgW="114120" imgH="139680" progId="Equation.3">
                  <p:embed/>
                </p:oleObj>
              </mc:Choice>
              <mc:Fallback>
                <p:oleObj name="方程式" r:id="rId30" imgW="114120" imgH="139680" progId="Equation.3">
                  <p:embed/>
                  <p:pic>
                    <p:nvPicPr>
                      <p:cNvPr id="10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233" y="4654206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4" name="直線單箭頭接點 10"/>
          <p:cNvCxnSpPr>
            <a:stCxn id="75" idx="3"/>
            <a:endCxn id="72" idx="2"/>
          </p:cNvCxnSpPr>
          <p:nvPr/>
        </p:nvCxnSpPr>
        <p:spPr>
          <a:xfrm flipV="1">
            <a:off x="2086456" y="3944875"/>
            <a:ext cx="863186" cy="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0"/>
          <p:cNvCxnSpPr>
            <a:stCxn id="76" idx="3"/>
            <a:endCxn id="73" idx="2"/>
          </p:cNvCxnSpPr>
          <p:nvPr/>
        </p:nvCxnSpPr>
        <p:spPr>
          <a:xfrm>
            <a:off x="2086455" y="4796701"/>
            <a:ext cx="863187" cy="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695931" y="2781608"/>
            <a:ext cx="595086" cy="595086"/>
            <a:chOff x="6810231" y="3035608"/>
            <a:chExt cx="595086" cy="595086"/>
          </a:xfrm>
          <a:solidFill>
            <a:srgbClr val="FFCCFF"/>
          </a:solidFill>
        </p:grpSpPr>
        <p:sp>
          <p:nvSpPr>
            <p:cNvPr id="156" name="橢圓 6"/>
            <p:cNvSpPr/>
            <p:nvPr/>
          </p:nvSpPr>
          <p:spPr>
            <a:xfrm>
              <a:off x="6810231" y="3035608"/>
              <a:ext cx="595086" cy="595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5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6598178"/>
                </p:ext>
              </p:extLst>
            </p:nvPr>
          </p:nvGraphicFramePr>
          <p:xfrm>
            <a:off x="6955289" y="3144572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35" name="方程式" r:id="rId31" imgW="126720" imgH="126720" progId="Equation.3">
                    <p:embed/>
                  </p:oleObj>
                </mc:Choice>
                <mc:Fallback>
                  <p:oleObj name="方程式" r:id="rId31" imgW="126720" imgH="126720" progId="Equation.3">
                    <p:embed/>
                    <p:pic>
                      <p:nvPicPr>
                        <p:cNvPr id="1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289" y="3144572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8" name="组合 157"/>
          <p:cNvGrpSpPr/>
          <p:nvPr/>
        </p:nvGrpSpPr>
        <p:grpSpPr>
          <a:xfrm>
            <a:off x="6695931" y="3657908"/>
            <a:ext cx="595086" cy="595086"/>
            <a:chOff x="6810231" y="3035608"/>
            <a:chExt cx="595086" cy="595086"/>
          </a:xfrm>
          <a:solidFill>
            <a:srgbClr val="FFCCFF"/>
          </a:solidFill>
        </p:grpSpPr>
        <p:sp>
          <p:nvSpPr>
            <p:cNvPr id="159" name="橢圓 6"/>
            <p:cNvSpPr/>
            <p:nvPr/>
          </p:nvSpPr>
          <p:spPr>
            <a:xfrm>
              <a:off x="6810231" y="3035608"/>
              <a:ext cx="595086" cy="595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9535783"/>
                </p:ext>
              </p:extLst>
            </p:nvPr>
          </p:nvGraphicFramePr>
          <p:xfrm>
            <a:off x="6955289" y="3144572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36" name="方程式" r:id="rId33" imgW="126720" imgH="126720" progId="Equation.3">
                    <p:embed/>
                  </p:oleObj>
                </mc:Choice>
                <mc:Fallback>
                  <p:oleObj name="方程式" r:id="rId33" imgW="126720" imgH="126720" progId="Equation.3">
                    <p:embed/>
                    <p:pic>
                      <p:nvPicPr>
                        <p:cNvPr id="1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289" y="3144572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1" name="组合 160"/>
          <p:cNvGrpSpPr/>
          <p:nvPr/>
        </p:nvGrpSpPr>
        <p:grpSpPr>
          <a:xfrm>
            <a:off x="6708631" y="4534208"/>
            <a:ext cx="595086" cy="595086"/>
            <a:chOff x="6810231" y="3035608"/>
            <a:chExt cx="595086" cy="595086"/>
          </a:xfrm>
          <a:solidFill>
            <a:srgbClr val="FFCCFF"/>
          </a:solidFill>
        </p:grpSpPr>
        <p:sp>
          <p:nvSpPr>
            <p:cNvPr id="162" name="橢圓 6"/>
            <p:cNvSpPr/>
            <p:nvPr/>
          </p:nvSpPr>
          <p:spPr>
            <a:xfrm>
              <a:off x="6810231" y="3035608"/>
              <a:ext cx="595086" cy="595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20057"/>
                </p:ext>
              </p:extLst>
            </p:nvPr>
          </p:nvGraphicFramePr>
          <p:xfrm>
            <a:off x="6955289" y="3144572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37" name="方程式" r:id="rId34" imgW="126720" imgH="126720" progId="Equation.3">
                    <p:embed/>
                  </p:oleObj>
                </mc:Choice>
                <mc:Fallback>
                  <p:oleObj name="方程式" r:id="rId34" imgW="126720" imgH="126720" progId="Equation.3">
                    <p:embed/>
                    <p:pic>
                      <p:nvPicPr>
                        <p:cNvPr id="1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289" y="3144572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" name="组合 163"/>
          <p:cNvGrpSpPr/>
          <p:nvPr/>
        </p:nvGrpSpPr>
        <p:grpSpPr>
          <a:xfrm>
            <a:off x="8079501" y="2584871"/>
            <a:ext cx="808878" cy="2759670"/>
            <a:chOff x="4612997" y="2899975"/>
            <a:chExt cx="808878" cy="2759670"/>
          </a:xfrm>
        </p:grpSpPr>
        <p:sp>
          <p:nvSpPr>
            <p:cNvPr id="165" name="圆角矩形 164"/>
            <p:cNvSpPr/>
            <p:nvPr/>
          </p:nvSpPr>
          <p:spPr>
            <a:xfrm rot="5400000">
              <a:off x="3637601" y="3875371"/>
              <a:ext cx="2759670" cy="8088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4710217" y="3110453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圆角矩形 170"/>
            <p:cNvSpPr/>
            <p:nvPr/>
          </p:nvSpPr>
          <p:spPr>
            <a:xfrm>
              <a:off x="4708580" y="3949537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4720535" y="4826814"/>
              <a:ext cx="598987" cy="5984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5" name="直線單箭頭接點 10"/>
          <p:cNvCxnSpPr/>
          <p:nvPr/>
        </p:nvCxnSpPr>
        <p:spPr>
          <a:xfrm flipV="1">
            <a:off x="7307796" y="3078660"/>
            <a:ext cx="861546" cy="70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0"/>
          <p:cNvCxnSpPr/>
          <p:nvPr/>
        </p:nvCxnSpPr>
        <p:spPr>
          <a:xfrm flipV="1">
            <a:off x="7306156" y="3932175"/>
            <a:ext cx="863186" cy="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0"/>
          <p:cNvCxnSpPr/>
          <p:nvPr/>
        </p:nvCxnSpPr>
        <p:spPr>
          <a:xfrm>
            <a:off x="7306155" y="4784001"/>
            <a:ext cx="863187" cy="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/>
          <p:cNvSpPr/>
          <p:nvPr/>
        </p:nvSpPr>
        <p:spPr>
          <a:xfrm>
            <a:off x="2299646" y="3506497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2236696" y="4370086"/>
            <a:ext cx="598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0" name="直線單箭頭接點 10"/>
          <p:cNvCxnSpPr/>
          <p:nvPr/>
        </p:nvCxnSpPr>
        <p:spPr>
          <a:xfrm flipV="1">
            <a:off x="3680531" y="3082165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0"/>
          <p:cNvCxnSpPr/>
          <p:nvPr/>
        </p:nvCxnSpPr>
        <p:spPr>
          <a:xfrm flipV="1">
            <a:off x="3693881" y="3921650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0"/>
          <p:cNvCxnSpPr/>
          <p:nvPr/>
        </p:nvCxnSpPr>
        <p:spPr>
          <a:xfrm flipV="1">
            <a:off x="3705352" y="4759616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0"/>
          <p:cNvCxnSpPr/>
          <p:nvPr/>
        </p:nvCxnSpPr>
        <p:spPr>
          <a:xfrm flipV="1">
            <a:off x="5623765" y="3069759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0"/>
          <p:cNvCxnSpPr/>
          <p:nvPr/>
        </p:nvCxnSpPr>
        <p:spPr>
          <a:xfrm flipV="1">
            <a:off x="5611581" y="3934350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0"/>
          <p:cNvCxnSpPr/>
          <p:nvPr/>
        </p:nvCxnSpPr>
        <p:spPr>
          <a:xfrm flipV="1">
            <a:off x="5623052" y="4772316"/>
            <a:ext cx="1028088" cy="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8100752" y="2887449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0.88</a:t>
            </a:r>
            <a:endParaRPr lang="zh-TW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12419" y="3712251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0.12</a:t>
            </a:r>
            <a:endParaRPr lang="zh-TW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8191761" y="4561864"/>
            <a:ext cx="79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≈0</a:t>
            </a:r>
            <a:endParaRPr lang="zh-TW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曲线连接符 48"/>
          <p:cNvCxnSpPr>
            <a:stCxn id="98" idx="6"/>
            <a:endCxn id="91" idx="2"/>
          </p:cNvCxnSpPr>
          <p:nvPr/>
        </p:nvCxnSpPr>
        <p:spPr>
          <a:xfrm>
            <a:off x="3544728" y="3091360"/>
            <a:ext cx="996750" cy="298982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曲线连接符 186"/>
          <p:cNvCxnSpPr>
            <a:stCxn id="72" idx="6"/>
            <a:endCxn id="91" idx="2"/>
          </p:cNvCxnSpPr>
          <p:nvPr/>
        </p:nvCxnSpPr>
        <p:spPr>
          <a:xfrm>
            <a:off x="3544728" y="3944875"/>
            <a:ext cx="996750" cy="213631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曲线连接符 187"/>
          <p:cNvCxnSpPr>
            <a:stCxn id="73" idx="6"/>
            <a:endCxn id="91" idx="2"/>
          </p:cNvCxnSpPr>
          <p:nvPr/>
        </p:nvCxnSpPr>
        <p:spPr>
          <a:xfrm>
            <a:off x="3544728" y="4798390"/>
            <a:ext cx="996750" cy="128279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曲线连接符 188"/>
          <p:cNvCxnSpPr>
            <a:stCxn id="117" idx="3"/>
            <a:endCxn id="156" idx="2"/>
          </p:cNvCxnSpPr>
          <p:nvPr/>
        </p:nvCxnSpPr>
        <p:spPr>
          <a:xfrm flipV="1">
            <a:off x="6046101" y="3079151"/>
            <a:ext cx="649830" cy="301758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曲线连接符 192"/>
          <p:cNvCxnSpPr>
            <a:stCxn id="117" idx="3"/>
            <a:endCxn id="159" idx="2"/>
          </p:cNvCxnSpPr>
          <p:nvPr/>
        </p:nvCxnSpPr>
        <p:spPr>
          <a:xfrm flipV="1">
            <a:off x="6046101" y="3955451"/>
            <a:ext cx="649830" cy="214128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曲线连接符 203"/>
          <p:cNvCxnSpPr>
            <a:stCxn id="117" idx="3"/>
            <a:endCxn id="162" idx="2"/>
          </p:cNvCxnSpPr>
          <p:nvPr/>
        </p:nvCxnSpPr>
        <p:spPr>
          <a:xfrm flipV="1">
            <a:off x="6046101" y="4831751"/>
            <a:ext cx="662530" cy="126498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141" grpId="0"/>
      <p:bldP spid="144" grpId="0"/>
      <p:bldP spid="145" grpId="0"/>
      <p:bldP spid="146" grpId="0"/>
      <p:bldP spid="178" grpId="0"/>
      <p:bldP spid="179" grpId="0"/>
      <p:bldP spid="147" grpId="0"/>
      <p:bldP spid="148" grpId="0"/>
      <p:bldP spid="1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3" y="3452859"/>
            <a:ext cx="1784631" cy="17846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64581" y="1304708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应用示例：手写识别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字版面配置區 2"/>
          <p:cNvSpPr txBox="1">
            <a:spLocks/>
          </p:cNvSpPr>
          <p:nvPr/>
        </p:nvSpPr>
        <p:spPr>
          <a:xfrm>
            <a:off x="2904576" y="2402829"/>
            <a:ext cx="1604856" cy="540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TW" altLang="en-US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字方塊 26"/>
          <p:cNvSpPr txBox="1"/>
          <p:nvPr/>
        </p:nvSpPr>
        <p:spPr>
          <a:xfrm>
            <a:off x="3180281" y="5948504"/>
            <a:ext cx="5566130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每一个输出值代表其对应标签的概率值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字版面配置區 2"/>
          <p:cNvSpPr txBox="1">
            <a:spLocks/>
          </p:cNvSpPr>
          <p:nvPr/>
        </p:nvSpPr>
        <p:spPr>
          <a:xfrm>
            <a:off x="7215952" y="2389741"/>
            <a:ext cx="2157178" cy="82391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输出</a:t>
            </a:r>
            <a:endParaRPr lang="zh-TW" altLang="en-US" dirty="0"/>
          </a:p>
        </p:txBody>
      </p:sp>
      <p:sp>
        <p:nvSpPr>
          <p:cNvPr id="111" name="矩形 110"/>
          <p:cNvSpPr/>
          <p:nvPr/>
        </p:nvSpPr>
        <p:spPr>
          <a:xfrm>
            <a:off x="4825994" y="3446209"/>
            <a:ext cx="2034073" cy="1516750"/>
          </a:xfrm>
          <a:prstGeom prst="rect">
            <a:avLst/>
          </a:prstGeom>
          <a:solidFill>
            <a:srgbClr val="6EBF9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953219" y="2942724"/>
            <a:ext cx="683555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字方塊 27"/>
          <p:cNvSpPr txBox="1"/>
          <p:nvPr/>
        </p:nvSpPr>
        <p:spPr>
          <a:xfrm>
            <a:off x="8937971" y="2986454"/>
            <a:ext cx="861633" cy="461665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</a:t>
            </a:r>
            <a:r>
              <a:rPr lang="en-US" altLang="zh-TW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字方塊 28"/>
          <p:cNvSpPr txBox="1"/>
          <p:nvPr/>
        </p:nvSpPr>
        <p:spPr>
          <a:xfrm>
            <a:off x="8945280" y="3767736"/>
            <a:ext cx="847013" cy="461665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2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字方塊 29"/>
          <p:cNvSpPr txBox="1"/>
          <p:nvPr/>
        </p:nvSpPr>
        <p:spPr>
          <a:xfrm>
            <a:off x="8945280" y="5041705"/>
            <a:ext cx="834766" cy="461665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</a:t>
            </a:r>
            <a:r>
              <a:rPr lang="en-US" altLang="zh-TW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字方塊 30"/>
          <p:cNvSpPr txBox="1"/>
          <p:nvPr/>
        </p:nvSpPr>
        <p:spPr>
          <a:xfrm rot="5400000">
            <a:off x="9077975" y="44245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018254" y="3047363"/>
            <a:ext cx="619787" cy="432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005554" y="3771768"/>
            <a:ext cx="619787" cy="432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996231" y="5031790"/>
            <a:ext cx="623083" cy="441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lang="zh-TW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字方塊 7"/>
          <p:cNvSpPr txBox="1"/>
          <p:nvPr/>
        </p:nvSpPr>
        <p:spPr>
          <a:xfrm>
            <a:off x="1336292" y="5413288"/>
            <a:ext cx="16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856797"/>
              </p:ext>
            </p:extLst>
          </p:nvPr>
        </p:nvGraphicFramePr>
        <p:xfrm>
          <a:off x="3526662" y="3038289"/>
          <a:ext cx="323623" cy="459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6662" y="3038289"/>
                        <a:ext cx="323623" cy="4593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22990"/>
              </p:ext>
            </p:extLst>
          </p:nvPr>
        </p:nvGraphicFramePr>
        <p:xfrm>
          <a:off x="3530792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792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281318"/>
              </p:ext>
            </p:extLst>
          </p:nvPr>
        </p:nvGraphicFramePr>
        <p:xfrm>
          <a:off x="3494823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823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手繪多邊形 16"/>
          <p:cNvSpPr/>
          <p:nvPr/>
        </p:nvSpPr>
        <p:spPr>
          <a:xfrm>
            <a:off x="1112039" y="3068121"/>
            <a:ext cx="2407676" cy="439518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手繪多邊形 17"/>
          <p:cNvSpPr/>
          <p:nvPr/>
        </p:nvSpPr>
        <p:spPr>
          <a:xfrm rot="21332730">
            <a:off x="1258066" y="3178929"/>
            <a:ext cx="2261577" cy="835764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手繪多邊形 18"/>
          <p:cNvSpPr/>
          <p:nvPr/>
        </p:nvSpPr>
        <p:spPr>
          <a:xfrm>
            <a:off x="2815447" y="5175147"/>
            <a:ext cx="729668" cy="312140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字方塊 19"/>
          <p:cNvSpPr txBox="1"/>
          <p:nvPr/>
        </p:nvSpPr>
        <p:spPr>
          <a:xfrm>
            <a:off x="653443" y="5728350"/>
            <a:ext cx="3053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黑色像素点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1</a:t>
            </a: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白色像素点 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3" y="1247302"/>
            <a:ext cx="907288" cy="9072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12894" y="1475779"/>
            <a:ext cx="57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“8”</a:t>
            </a:r>
            <a:endParaRPr lang="zh-CN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7861473" y="4914989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947589" y="3321119"/>
            <a:ext cx="49378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947589" y="3871568"/>
            <a:ext cx="49378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3947589" y="5267590"/>
            <a:ext cx="474481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11" idx="1"/>
          </p:cNvCxnSpPr>
          <p:nvPr/>
        </p:nvCxnSpPr>
        <p:spPr>
          <a:xfrm>
            <a:off x="4441371" y="3321119"/>
            <a:ext cx="384623" cy="883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11" idx="1"/>
          </p:cNvCxnSpPr>
          <p:nvPr/>
        </p:nvCxnSpPr>
        <p:spPr>
          <a:xfrm>
            <a:off x="4441371" y="3871568"/>
            <a:ext cx="384623" cy="333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endCxn id="111" idx="1"/>
          </p:cNvCxnSpPr>
          <p:nvPr/>
        </p:nvCxnSpPr>
        <p:spPr>
          <a:xfrm flipV="1">
            <a:off x="4422070" y="4204584"/>
            <a:ext cx="403924" cy="1063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11" idx="3"/>
          </p:cNvCxnSpPr>
          <p:nvPr/>
        </p:nvCxnSpPr>
        <p:spPr>
          <a:xfrm flipV="1">
            <a:off x="6860067" y="3263392"/>
            <a:ext cx="426558" cy="941192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endCxn id="103" idx="1"/>
          </p:cNvCxnSpPr>
          <p:nvPr/>
        </p:nvCxnSpPr>
        <p:spPr>
          <a:xfrm>
            <a:off x="7272977" y="3263392"/>
            <a:ext cx="7452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111" idx="3"/>
          </p:cNvCxnSpPr>
          <p:nvPr/>
        </p:nvCxnSpPr>
        <p:spPr>
          <a:xfrm flipV="1">
            <a:off x="6860067" y="3984729"/>
            <a:ext cx="453133" cy="21985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111" idx="3"/>
          </p:cNvCxnSpPr>
          <p:nvPr/>
        </p:nvCxnSpPr>
        <p:spPr>
          <a:xfrm>
            <a:off x="6860067" y="4204584"/>
            <a:ext cx="516138" cy="103290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endCxn id="104" idx="1"/>
          </p:cNvCxnSpPr>
          <p:nvPr/>
        </p:nvCxnSpPr>
        <p:spPr>
          <a:xfrm>
            <a:off x="7313200" y="3983935"/>
            <a:ext cx="692354" cy="38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endCxn id="105" idx="1"/>
          </p:cNvCxnSpPr>
          <p:nvPr/>
        </p:nvCxnSpPr>
        <p:spPr>
          <a:xfrm>
            <a:off x="7363505" y="5237490"/>
            <a:ext cx="632726" cy="149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30"/>
          <p:cNvSpPr txBox="1"/>
          <p:nvPr/>
        </p:nvSpPr>
        <p:spPr>
          <a:xfrm rot="5400000">
            <a:off x="8087375" y="43991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右箭头 90"/>
          <p:cNvSpPr/>
          <p:nvPr/>
        </p:nvSpPr>
        <p:spPr>
          <a:xfrm>
            <a:off x="7313200" y="1600200"/>
            <a:ext cx="370300" cy="2520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7759700" y="1406308"/>
            <a:ext cx="973914" cy="632736"/>
          </a:xfrm>
          <a:prstGeom prst="rect">
            <a:avLst/>
          </a:prstGeom>
          <a:solidFill>
            <a:srgbClr val="6EB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右箭头 118"/>
          <p:cNvSpPr/>
          <p:nvPr/>
        </p:nvSpPr>
        <p:spPr>
          <a:xfrm>
            <a:off x="8849911" y="1571756"/>
            <a:ext cx="370300" cy="264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7724261" y="1550779"/>
            <a:ext cx="123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椭圆形标注 120"/>
          <p:cNvSpPr/>
          <p:nvPr/>
        </p:nvSpPr>
        <p:spPr>
          <a:xfrm>
            <a:off x="9906000" y="4255250"/>
            <a:ext cx="1866900" cy="989714"/>
          </a:xfrm>
          <a:prstGeom prst="wedgeEllipseCallout">
            <a:avLst>
              <a:gd name="adj1" fmla="val -52806"/>
              <a:gd name="adj2" fmla="val 44535"/>
            </a:avLst>
          </a:prstGeom>
          <a:solidFill>
            <a:srgbClr val="51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10073859" y="4432300"/>
            <a:ext cx="163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图片被识别成数字“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01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98" grpId="0"/>
      <p:bldP spid="110" grpId="0"/>
      <p:bldP spid="111" grpId="0" animBg="1"/>
      <p:bldP spid="93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60" grpId="0"/>
      <p:bldP spid="61" grpId="0" animBg="1"/>
      <p:bldP spid="68" grpId="0"/>
      <p:bldP spid="69" grpId="0" animBg="1"/>
      <p:bldP spid="70" grpId="0" animBg="1"/>
      <p:bldP spid="71" grpId="0" animBg="1"/>
      <p:bldP spid="72" grpId="0"/>
      <p:bldP spid="50" grpId="0" animBg="1"/>
      <p:bldP spid="109" grpId="0"/>
      <p:bldP spid="121" grpId="0" animBg="1"/>
      <p:bldP spid="1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02479" y="1337625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应用示例：手写体识别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2" name="文字方塊 55"/>
          <p:cNvSpPr txBox="1"/>
          <p:nvPr/>
        </p:nvSpPr>
        <p:spPr>
          <a:xfrm>
            <a:off x="472125" y="5761109"/>
            <a:ext cx="8228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设置合适的网络结构：层数和结点个数、激活函数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6586185" y="1164493"/>
            <a:ext cx="4290362" cy="1139443"/>
          </a:xfrm>
          <a:prstGeom prst="wedgeRoundRectCallout">
            <a:avLst>
              <a:gd name="adj1" fmla="val -45277"/>
              <a:gd name="adj2" fmla="val 61491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问题：应该设置多少层，多少结点？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是否需要选择其他网络结构如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CNN/RNN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35630" y="2477506"/>
            <a:ext cx="9707008" cy="3149573"/>
            <a:chOff x="386130" y="2477506"/>
            <a:chExt cx="9707008" cy="3149573"/>
          </a:xfrm>
        </p:grpSpPr>
        <p:grpSp>
          <p:nvGrpSpPr>
            <p:cNvPr id="3" name="组合 2"/>
            <p:cNvGrpSpPr/>
            <p:nvPr/>
          </p:nvGrpSpPr>
          <p:grpSpPr>
            <a:xfrm>
              <a:off x="9221458" y="2973011"/>
              <a:ext cx="871680" cy="2652571"/>
              <a:chOff x="9221458" y="2973011"/>
              <a:chExt cx="871680" cy="2652571"/>
            </a:xfrm>
          </p:grpSpPr>
          <p:sp>
            <p:nvSpPr>
              <p:cNvPr id="259" name="矩形 258"/>
              <p:cNvSpPr/>
              <p:nvPr/>
            </p:nvSpPr>
            <p:spPr>
              <a:xfrm>
                <a:off x="9228611" y="2973011"/>
                <a:ext cx="864527" cy="26525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文字方塊 90"/>
              <p:cNvSpPr txBox="1"/>
              <p:nvPr/>
            </p:nvSpPr>
            <p:spPr>
              <a:xfrm>
                <a:off x="9221458" y="3086475"/>
                <a:ext cx="861633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文字方塊 91"/>
              <p:cNvSpPr txBox="1"/>
              <p:nvPr/>
            </p:nvSpPr>
            <p:spPr>
              <a:xfrm>
                <a:off x="9228767" y="3797421"/>
                <a:ext cx="847013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文字方塊 92"/>
              <p:cNvSpPr txBox="1"/>
              <p:nvPr/>
            </p:nvSpPr>
            <p:spPr>
              <a:xfrm>
                <a:off x="9238815" y="4920670"/>
                <a:ext cx="834766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文字方塊 93"/>
              <p:cNvSpPr txBox="1"/>
              <p:nvPr/>
            </p:nvSpPr>
            <p:spPr>
              <a:xfrm rot="5400000">
                <a:off x="9371510" y="4304095"/>
                <a:ext cx="7692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815151" y="2477506"/>
              <a:ext cx="7601685" cy="3149573"/>
              <a:chOff x="1782898" y="1852294"/>
              <a:chExt cx="8509628" cy="3525248"/>
            </a:xfrm>
          </p:grpSpPr>
          <p:cxnSp>
            <p:nvCxnSpPr>
              <p:cNvPr id="94" name="直線單箭頭接點 10"/>
              <p:cNvCxnSpPr/>
              <p:nvPr/>
            </p:nvCxnSpPr>
            <p:spPr>
              <a:xfrm>
                <a:off x="8424402" y="3501898"/>
                <a:ext cx="101859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11"/>
              <p:cNvCxnSpPr/>
              <p:nvPr/>
            </p:nvCxnSpPr>
            <p:spPr>
              <a:xfrm>
                <a:off x="8533718" y="4747788"/>
                <a:ext cx="9057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12"/>
              <p:cNvCxnSpPr/>
              <p:nvPr/>
            </p:nvCxnSpPr>
            <p:spPr>
              <a:xfrm>
                <a:off x="8400518" y="2723095"/>
                <a:ext cx="105037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矩形 96"/>
              <p:cNvSpPr/>
              <p:nvPr/>
            </p:nvSpPr>
            <p:spPr>
              <a:xfrm>
                <a:off x="2284605" y="2383236"/>
                <a:ext cx="746342" cy="27268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橢圓 17"/>
              <p:cNvSpPr/>
              <p:nvPr/>
            </p:nvSpPr>
            <p:spPr>
              <a:xfrm>
                <a:off x="2381715" y="2464480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橢圓 18"/>
              <p:cNvSpPr/>
              <p:nvPr/>
            </p:nvSpPr>
            <p:spPr>
              <a:xfrm>
                <a:off x="2384057" y="3243050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橢圓 19"/>
              <p:cNvSpPr/>
              <p:nvPr/>
            </p:nvSpPr>
            <p:spPr>
              <a:xfrm>
                <a:off x="2372424" y="4471062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文字方塊 20"/>
              <p:cNvSpPr txBox="1"/>
              <p:nvPr/>
            </p:nvSpPr>
            <p:spPr>
              <a:xfrm rot="5400000">
                <a:off x="2369676" y="3896562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901591" y="1852294"/>
                <a:ext cx="746342" cy="35235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橢圓 24"/>
              <p:cNvSpPr/>
              <p:nvPr/>
            </p:nvSpPr>
            <p:spPr>
              <a:xfrm>
                <a:off x="3988677" y="2725733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橢圓 25"/>
              <p:cNvSpPr/>
              <p:nvPr/>
            </p:nvSpPr>
            <p:spPr>
              <a:xfrm>
                <a:off x="3991019" y="3504303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橢圓 26"/>
              <p:cNvSpPr/>
              <p:nvPr/>
            </p:nvSpPr>
            <p:spPr>
              <a:xfrm>
                <a:off x="3979386" y="4732315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字方塊 27"/>
              <p:cNvSpPr txBox="1"/>
              <p:nvPr/>
            </p:nvSpPr>
            <p:spPr>
              <a:xfrm rot="5400000">
                <a:off x="3976639" y="4157815"/>
                <a:ext cx="769257" cy="516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8037595" y="2383235"/>
                <a:ext cx="746342" cy="27461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橢圓 28"/>
              <p:cNvSpPr/>
              <p:nvPr/>
            </p:nvSpPr>
            <p:spPr>
              <a:xfrm>
                <a:off x="8113439" y="2445372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橢圓 29"/>
              <p:cNvSpPr/>
              <p:nvPr/>
            </p:nvSpPr>
            <p:spPr>
              <a:xfrm>
                <a:off x="8115781" y="3205281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橢圓 30"/>
              <p:cNvSpPr/>
              <p:nvPr/>
            </p:nvSpPr>
            <p:spPr>
              <a:xfrm>
                <a:off x="8122809" y="4451954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文字方塊 31"/>
              <p:cNvSpPr txBox="1"/>
              <p:nvPr/>
            </p:nvSpPr>
            <p:spPr>
              <a:xfrm rot="5400000">
                <a:off x="8120062" y="3874291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文字方塊 32"/>
              <p:cNvSpPr txBox="1"/>
              <p:nvPr/>
            </p:nvSpPr>
            <p:spPr>
              <a:xfrm>
                <a:off x="6238035" y="1912984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文字方塊 33"/>
              <p:cNvSpPr txBox="1"/>
              <p:nvPr/>
            </p:nvSpPr>
            <p:spPr>
              <a:xfrm>
                <a:off x="6237085" y="2669407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字方塊 34"/>
              <p:cNvSpPr txBox="1"/>
              <p:nvPr/>
            </p:nvSpPr>
            <p:spPr>
              <a:xfrm>
                <a:off x="6265083" y="4671800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5" name="直線單箭頭接點 35"/>
              <p:cNvCxnSpPr>
                <a:stCxn id="98" idx="6"/>
                <a:endCxn id="103" idx="2"/>
              </p:cNvCxnSpPr>
              <p:nvPr/>
            </p:nvCxnSpPr>
            <p:spPr>
              <a:xfrm>
                <a:off x="2945981" y="2732205"/>
                <a:ext cx="1032804" cy="2612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36"/>
              <p:cNvCxnSpPr/>
              <p:nvPr/>
            </p:nvCxnSpPr>
            <p:spPr>
              <a:xfrm>
                <a:off x="2955873" y="3530129"/>
                <a:ext cx="1011125" cy="2806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37"/>
              <p:cNvCxnSpPr/>
              <p:nvPr/>
            </p:nvCxnSpPr>
            <p:spPr>
              <a:xfrm>
                <a:off x="2955873" y="4747788"/>
                <a:ext cx="1015362" cy="2405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38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2948323" y="2993458"/>
                <a:ext cx="1030462" cy="517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39"/>
              <p:cNvCxnSpPr>
                <a:stCxn id="98" idx="6"/>
                <a:endCxn id="104" idx="2"/>
              </p:cNvCxnSpPr>
              <p:nvPr/>
            </p:nvCxnSpPr>
            <p:spPr>
              <a:xfrm>
                <a:off x="2945981" y="2732205"/>
                <a:ext cx="1035146" cy="10398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40"/>
              <p:cNvCxnSpPr>
                <a:stCxn id="98" idx="6"/>
                <a:endCxn id="105" idx="2"/>
              </p:cNvCxnSpPr>
              <p:nvPr/>
            </p:nvCxnSpPr>
            <p:spPr>
              <a:xfrm>
                <a:off x="2945981" y="2732205"/>
                <a:ext cx="1023513" cy="22678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41"/>
              <p:cNvCxnSpPr>
                <a:stCxn id="99" idx="6"/>
                <a:endCxn id="105" idx="2"/>
              </p:cNvCxnSpPr>
              <p:nvPr/>
            </p:nvCxnSpPr>
            <p:spPr>
              <a:xfrm>
                <a:off x="2948323" y="3510775"/>
                <a:ext cx="1021171" cy="14892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42"/>
              <p:cNvCxnSpPr>
                <a:stCxn id="100" idx="6"/>
                <a:endCxn id="103" idx="2"/>
              </p:cNvCxnSpPr>
              <p:nvPr/>
            </p:nvCxnSpPr>
            <p:spPr>
              <a:xfrm flipV="1">
                <a:off x="2936690" y="2993458"/>
                <a:ext cx="1042095" cy="17453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43"/>
              <p:cNvCxnSpPr>
                <a:stCxn id="100" idx="6"/>
                <a:endCxn id="104" idx="2"/>
              </p:cNvCxnSpPr>
              <p:nvPr/>
            </p:nvCxnSpPr>
            <p:spPr>
              <a:xfrm flipV="1">
                <a:off x="2936690" y="3772028"/>
                <a:ext cx="1044437" cy="9667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文字方塊 53"/>
              <p:cNvSpPr txBox="1"/>
              <p:nvPr/>
            </p:nvSpPr>
            <p:spPr>
              <a:xfrm rot="5400000">
                <a:off x="9393080" y="3905263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文字方塊 54"/>
              <p:cNvSpPr txBox="1"/>
              <p:nvPr/>
            </p:nvSpPr>
            <p:spPr>
              <a:xfrm>
                <a:off x="9462173" y="238323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文字方塊 55"/>
              <p:cNvSpPr txBox="1"/>
              <p:nvPr/>
            </p:nvSpPr>
            <p:spPr>
              <a:xfrm>
                <a:off x="9450890" y="318145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文字方塊 56"/>
              <p:cNvSpPr txBox="1"/>
              <p:nvPr/>
            </p:nvSpPr>
            <p:spPr>
              <a:xfrm>
                <a:off x="9450888" y="4447687"/>
                <a:ext cx="841638" cy="58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橢圓 24"/>
              <p:cNvSpPr/>
              <p:nvPr/>
            </p:nvSpPr>
            <p:spPr>
              <a:xfrm>
                <a:off x="3988677" y="1947020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9" name="直線單箭頭接點 35"/>
              <p:cNvCxnSpPr>
                <a:endCxn id="98" idx="2"/>
              </p:cNvCxnSpPr>
              <p:nvPr/>
            </p:nvCxnSpPr>
            <p:spPr>
              <a:xfrm>
                <a:off x="1815151" y="2751559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單箭頭接點 35"/>
              <p:cNvCxnSpPr/>
              <p:nvPr/>
            </p:nvCxnSpPr>
            <p:spPr>
              <a:xfrm>
                <a:off x="1805860" y="3530129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35"/>
              <p:cNvCxnSpPr/>
              <p:nvPr/>
            </p:nvCxnSpPr>
            <p:spPr>
              <a:xfrm>
                <a:off x="1805860" y="4762973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文字方塊 54"/>
              <p:cNvSpPr txBox="1"/>
              <p:nvPr/>
            </p:nvSpPr>
            <p:spPr>
              <a:xfrm>
                <a:off x="1799464" y="2219156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TW" sz="28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文字方塊 54"/>
              <p:cNvSpPr txBox="1"/>
              <p:nvPr/>
            </p:nvSpPr>
            <p:spPr>
              <a:xfrm>
                <a:off x="1782898" y="2993107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文字方塊 54"/>
              <p:cNvSpPr txBox="1"/>
              <p:nvPr/>
            </p:nvSpPr>
            <p:spPr>
              <a:xfrm>
                <a:off x="1794623" y="4213488"/>
                <a:ext cx="6310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8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5" name="直線單箭頭接點 35"/>
              <p:cNvCxnSpPr>
                <a:endCxn id="128" idx="2"/>
              </p:cNvCxnSpPr>
              <p:nvPr/>
            </p:nvCxnSpPr>
            <p:spPr>
              <a:xfrm flipV="1">
                <a:off x="3015916" y="2234099"/>
                <a:ext cx="972761" cy="4889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38"/>
              <p:cNvCxnSpPr/>
              <p:nvPr/>
            </p:nvCxnSpPr>
            <p:spPr>
              <a:xfrm flipV="1">
                <a:off x="2955873" y="2234099"/>
                <a:ext cx="1022912" cy="12960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38"/>
              <p:cNvCxnSpPr>
                <a:stCxn id="100" idx="6"/>
              </p:cNvCxnSpPr>
              <p:nvPr/>
            </p:nvCxnSpPr>
            <p:spPr>
              <a:xfrm flipV="1">
                <a:off x="2946582" y="2234099"/>
                <a:ext cx="1032203" cy="25240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矩形 137"/>
              <p:cNvSpPr/>
              <p:nvPr/>
            </p:nvSpPr>
            <p:spPr>
              <a:xfrm>
                <a:off x="5500947" y="1853968"/>
                <a:ext cx="746342" cy="35235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橢圓 24"/>
              <p:cNvSpPr/>
              <p:nvPr/>
            </p:nvSpPr>
            <p:spPr>
              <a:xfrm>
                <a:off x="5588033" y="2727407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橢圓 25"/>
              <p:cNvSpPr/>
              <p:nvPr/>
            </p:nvSpPr>
            <p:spPr>
              <a:xfrm>
                <a:off x="5590375" y="3505977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橢圓 26"/>
              <p:cNvSpPr/>
              <p:nvPr/>
            </p:nvSpPr>
            <p:spPr>
              <a:xfrm>
                <a:off x="5578742" y="4733989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文字方塊 27"/>
              <p:cNvSpPr txBox="1"/>
              <p:nvPr/>
            </p:nvSpPr>
            <p:spPr>
              <a:xfrm rot="5400000">
                <a:off x="5575995" y="4159490"/>
                <a:ext cx="769257" cy="516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橢圓 24"/>
              <p:cNvSpPr/>
              <p:nvPr/>
            </p:nvSpPr>
            <p:spPr>
              <a:xfrm>
                <a:off x="5588033" y="1948694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4553544" y="2234099"/>
                <a:ext cx="1036831" cy="2792013"/>
                <a:chOff x="4553544" y="2234099"/>
                <a:chExt cx="1036831" cy="2792013"/>
              </a:xfrm>
            </p:grpSpPr>
            <p:cxnSp>
              <p:nvCxnSpPr>
                <p:cNvPr id="158" name="直線單箭頭接點 35"/>
                <p:cNvCxnSpPr>
                  <a:stCxn id="128" idx="6"/>
                  <a:endCxn id="143" idx="2"/>
                </p:cNvCxnSpPr>
                <p:nvPr/>
              </p:nvCxnSpPr>
              <p:spPr>
                <a:xfrm>
                  <a:off x="4562835" y="2234099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線單箭頭接點 35"/>
                <p:cNvCxnSpPr>
                  <a:stCxn id="128" idx="6"/>
                  <a:endCxn id="139" idx="2"/>
                </p:cNvCxnSpPr>
                <p:nvPr/>
              </p:nvCxnSpPr>
              <p:spPr>
                <a:xfrm>
                  <a:off x="4562835" y="2234099"/>
                  <a:ext cx="1025198" cy="78038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線單箭頭接點 35"/>
                <p:cNvCxnSpPr>
                  <a:stCxn id="128" idx="6"/>
                  <a:endCxn id="140" idx="2"/>
                </p:cNvCxnSpPr>
                <p:nvPr/>
              </p:nvCxnSpPr>
              <p:spPr>
                <a:xfrm>
                  <a:off x="4562835" y="2234099"/>
                  <a:ext cx="1027540" cy="155895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單箭頭接點 35"/>
                <p:cNvCxnSpPr>
                  <a:endCxn id="141" idx="2"/>
                </p:cNvCxnSpPr>
                <p:nvPr/>
              </p:nvCxnSpPr>
              <p:spPr>
                <a:xfrm>
                  <a:off x="4589452" y="2287149"/>
                  <a:ext cx="989290" cy="273391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單箭頭接點 35"/>
                <p:cNvCxnSpPr>
                  <a:stCxn id="103" idx="6"/>
                  <a:endCxn id="143" idx="2"/>
                </p:cNvCxnSpPr>
                <p:nvPr/>
              </p:nvCxnSpPr>
              <p:spPr>
                <a:xfrm flipV="1">
                  <a:off x="4562835" y="2235773"/>
                  <a:ext cx="1025198" cy="77703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線單箭頭接點 35"/>
                <p:cNvCxnSpPr>
                  <a:stCxn id="103" idx="6"/>
                  <a:endCxn id="139" idx="2"/>
                </p:cNvCxnSpPr>
                <p:nvPr/>
              </p:nvCxnSpPr>
              <p:spPr>
                <a:xfrm>
                  <a:off x="4562835" y="3012812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線單箭頭接點 35"/>
                <p:cNvCxnSpPr>
                  <a:endCxn id="140" idx="2"/>
                </p:cNvCxnSpPr>
                <p:nvPr/>
              </p:nvCxnSpPr>
              <p:spPr>
                <a:xfrm>
                  <a:off x="4598743" y="3012812"/>
                  <a:ext cx="991632" cy="78024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線單箭頭接點 35"/>
                <p:cNvCxnSpPr>
                  <a:stCxn id="103" idx="6"/>
                  <a:endCxn id="141" idx="2"/>
                </p:cNvCxnSpPr>
                <p:nvPr/>
              </p:nvCxnSpPr>
              <p:spPr>
                <a:xfrm>
                  <a:off x="4562835" y="3012812"/>
                  <a:ext cx="1015907" cy="200825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線單箭頭接點 35"/>
                <p:cNvCxnSpPr>
                  <a:stCxn id="104" idx="6"/>
                </p:cNvCxnSpPr>
                <p:nvPr/>
              </p:nvCxnSpPr>
              <p:spPr>
                <a:xfrm flipV="1">
                  <a:off x="4565177" y="2276260"/>
                  <a:ext cx="1010214" cy="151512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單箭頭接點 35"/>
                <p:cNvCxnSpPr>
                  <a:stCxn id="104" idx="6"/>
                </p:cNvCxnSpPr>
                <p:nvPr/>
              </p:nvCxnSpPr>
              <p:spPr>
                <a:xfrm flipV="1">
                  <a:off x="4565177" y="3054973"/>
                  <a:ext cx="1010214" cy="73640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線單箭頭接點 35"/>
                <p:cNvCxnSpPr>
                  <a:stCxn id="104" idx="6"/>
                  <a:endCxn id="140" idx="2"/>
                </p:cNvCxnSpPr>
                <p:nvPr/>
              </p:nvCxnSpPr>
              <p:spPr>
                <a:xfrm>
                  <a:off x="4565177" y="3791382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線單箭頭接點 35"/>
                <p:cNvCxnSpPr>
                  <a:stCxn id="104" idx="6"/>
                  <a:endCxn id="141" idx="2"/>
                </p:cNvCxnSpPr>
                <p:nvPr/>
              </p:nvCxnSpPr>
              <p:spPr>
                <a:xfrm>
                  <a:off x="4565177" y="3791382"/>
                  <a:ext cx="1013565" cy="12296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線單箭頭接點 35"/>
                <p:cNvCxnSpPr>
                  <a:stCxn id="105" idx="6"/>
                  <a:endCxn id="143" idx="2"/>
                </p:cNvCxnSpPr>
                <p:nvPr/>
              </p:nvCxnSpPr>
              <p:spPr>
                <a:xfrm flipV="1">
                  <a:off x="4553544" y="2235773"/>
                  <a:ext cx="1034489" cy="278362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線單箭頭接點 35"/>
                <p:cNvCxnSpPr>
                  <a:stCxn id="105" idx="6"/>
                </p:cNvCxnSpPr>
                <p:nvPr/>
              </p:nvCxnSpPr>
              <p:spPr>
                <a:xfrm flipV="1">
                  <a:off x="4553544" y="3089778"/>
                  <a:ext cx="1011553" cy="19296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線單箭頭接點 35"/>
                <p:cNvCxnSpPr>
                  <a:stCxn id="105" idx="6"/>
                  <a:endCxn id="140" idx="2"/>
                </p:cNvCxnSpPr>
                <p:nvPr/>
              </p:nvCxnSpPr>
              <p:spPr>
                <a:xfrm flipV="1">
                  <a:off x="4553544" y="3793056"/>
                  <a:ext cx="1036831" cy="122633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線單箭頭接點 35"/>
                <p:cNvCxnSpPr>
                  <a:endCxn id="141" idx="2"/>
                </p:cNvCxnSpPr>
                <p:nvPr/>
              </p:nvCxnSpPr>
              <p:spPr>
                <a:xfrm flipV="1">
                  <a:off x="4560493" y="5021068"/>
                  <a:ext cx="1018249" cy="504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文字方塊 33"/>
              <p:cNvSpPr txBox="1"/>
              <p:nvPr/>
            </p:nvSpPr>
            <p:spPr>
              <a:xfrm>
                <a:off x="6249214" y="344306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直線單箭頭接點 35"/>
              <p:cNvCxnSpPr>
                <a:endCxn id="108" idx="2"/>
              </p:cNvCxnSpPr>
              <p:nvPr/>
            </p:nvCxnSpPr>
            <p:spPr>
              <a:xfrm>
                <a:off x="6976114" y="2255872"/>
                <a:ext cx="1137325" cy="4765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35"/>
              <p:cNvCxnSpPr>
                <a:endCxn id="109" idx="2"/>
              </p:cNvCxnSpPr>
              <p:nvPr/>
            </p:nvCxnSpPr>
            <p:spPr>
              <a:xfrm>
                <a:off x="6976114" y="2255872"/>
                <a:ext cx="1139667" cy="12364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單箭頭接點 35"/>
              <p:cNvCxnSpPr>
                <a:endCxn id="110" idx="2"/>
              </p:cNvCxnSpPr>
              <p:nvPr/>
            </p:nvCxnSpPr>
            <p:spPr>
              <a:xfrm>
                <a:off x="6976114" y="2255872"/>
                <a:ext cx="1146695" cy="248316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單箭頭接點 35"/>
              <p:cNvCxnSpPr/>
              <p:nvPr/>
            </p:nvCxnSpPr>
            <p:spPr>
              <a:xfrm flipV="1">
                <a:off x="6976114" y="2731274"/>
                <a:ext cx="1100500" cy="303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單箭頭接點 35"/>
              <p:cNvCxnSpPr>
                <a:endCxn id="109" idx="2"/>
              </p:cNvCxnSpPr>
              <p:nvPr/>
            </p:nvCxnSpPr>
            <p:spPr>
              <a:xfrm>
                <a:off x="7012022" y="3034585"/>
                <a:ext cx="1103759" cy="4577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35"/>
              <p:cNvCxnSpPr>
                <a:endCxn id="110" idx="2"/>
              </p:cNvCxnSpPr>
              <p:nvPr/>
            </p:nvCxnSpPr>
            <p:spPr>
              <a:xfrm>
                <a:off x="6976114" y="3034585"/>
                <a:ext cx="1146695" cy="17044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單箭頭接點 35"/>
              <p:cNvCxnSpPr>
                <a:endCxn id="108" idx="2"/>
              </p:cNvCxnSpPr>
              <p:nvPr/>
            </p:nvCxnSpPr>
            <p:spPr>
              <a:xfrm flipV="1">
                <a:off x="6978456" y="2732451"/>
                <a:ext cx="1134983" cy="10807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單箭頭接點 35"/>
              <p:cNvCxnSpPr>
                <a:endCxn id="109" idx="2"/>
              </p:cNvCxnSpPr>
              <p:nvPr/>
            </p:nvCxnSpPr>
            <p:spPr>
              <a:xfrm flipV="1">
                <a:off x="6978456" y="3492360"/>
                <a:ext cx="1137325" cy="3207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單箭頭接點 35"/>
              <p:cNvCxnSpPr>
                <a:endCxn id="110" idx="2"/>
              </p:cNvCxnSpPr>
              <p:nvPr/>
            </p:nvCxnSpPr>
            <p:spPr>
              <a:xfrm>
                <a:off x="6978456" y="3813155"/>
                <a:ext cx="1144353" cy="925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單箭頭接點 35"/>
              <p:cNvCxnSpPr>
                <a:endCxn id="108" idx="2"/>
              </p:cNvCxnSpPr>
              <p:nvPr/>
            </p:nvCxnSpPr>
            <p:spPr>
              <a:xfrm flipV="1">
                <a:off x="6966823" y="2732451"/>
                <a:ext cx="1146616" cy="23087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35"/>
              <p:cNvCxnSpPr>
                <a:endCxn id="110" idx="2"/>
              </p:cNvCxnSpPr>
              <p:nvPr/>
            </p:nvCxnSpPr>
            <p:spPr>
              <a:xfrm flipV="1">
                <a:off x="6966823" y="4739033"/>
                <a:ext cx="1155986" cy="302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單箭頭接點 35"/>
              <p:cNvCxnSpPr>
                <a:endCxn id="109" idx="2"/>
              </p:cNvCxnSpPr>
              <p:nvPr/>
            </p:nvCxnSpPr>
            <p:spPr>
              <a:xfrm flipV="1">
                <a:off x="6966823" y="3492360"/>
                <a:ext cx="1148958" cy="15488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30" y="3206851"/>
              <a:ext cx="1363671" cy="1363671"/>
            </a:xfrm>
            <a:prstGeom prst="rect">
              <a:avLst/>
            </a:prstGeom>
          </p:spPr>
        </p:pic>
        <p:sp>
          <p:nvSpPr>
            <p:cNvPr id="258" name="文字方塊 54"/>
            <p:cNvSpPr txBox="1"/>
            <p:nvPr/>
          </p:nvSpPr>
          <p:spPr>
            <a:xfrm>
              <a:off x="863450" y="4643009"/>
              <a:ext cx="5637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97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49914" y="1379528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2635" y="307570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4118" y="3587510"/>
            <a:ext cx="964729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304391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" y="4474612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2635" y="449845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4118" y="498909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6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7" y="400051"/>
            <a:ext cx="3861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4" y="1369977"/>
            <a:ext cx="7757347" cy="38851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87181" y="2525163"/>
            <a:ext cx="133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分类损失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32257" y="4441064"/>
            <a:ext cx="133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回归损失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19264" y="5255126"/>
            <a:ext cx="5307309" cy="5017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损失函数的设计依赖于具体的任务</a:t>
            </a:r>
            <a:endParaRPr lang="zh-TW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5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1678320" y="4246710"/>
            <a:ext cx="22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字方塊 139"/>
          <p:cNvSpPr txBox="1"/>
          <p:nvPr/>
        </p:nvSpPr>
        <p:spPr>
          <a:xfrm>
            <a:off x="3607910" y="5385803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值最大；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字方塊 140"/>
          <p:cNvSpPr txBox="1"/>
          <p:nvPr/>
        </p:nvSpPr>
        <p:spPr>
          <a:xfrm>
            <a:off x="1379070" y="4762226"/>
            <a:ext cx="945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对于数字识别任务，设计用于分类的损失函数，使得学习目标变为：</a:t>
            </a:r>
            <a:endParaRPr lang="zh-TW" altLang="en-US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圖片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16" y="5398092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6" name="文字方塊 142"/>
          <p:cNvSpPr txBox="1"/>
          <p:nvPr/>
        </p:nvSpPr>
        <p:spPr>
          <a:xfrm>
            <a:off x="1394060" y="542247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字方塊 144"/>
          <p:cNvSpPr txBox="1"/>
          <p:nvPr/>
        </p:nvSpPr>
        <p:spPr>
          <a:xfrm>
            <a:off x="7380324" y="5356541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值最大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······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字方塊 145"/>
          <p:cNvSpPr txBox="1"/>
          <p:nvPr/>
        </p:nvSpPr>
        <p:spPr>
          <a:xfrm>
            <a:off x="5170978" y="539599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496947" y="400051"/>
            <a:ext cx="3861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77" y="2108077"/>
            <a:ext cx="1784631" cy="178463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028124" y="1362185"/>
            <a:ext cx="6679580" cy="2823732"/>
            <a:chOff x="4028124" y="1117484"/>
            <a:chExt cx="6679580" cy="2823732"/>
          </a:xfrm>
        </p:grpSpPr>
        <p:grpSp>
          <p:nvGrpSpPr>
            <p:cNvPr id="2" name="组合 1"/>
            <p:cNvGrpSpPr/>
            <p:nvPr/>
          </p:nvGrpSpPr>
          <p:grpSpPr>
            <a:xfrm>
              <a:off x="4028124" y="1117484"/>
              <a:ext cx="6679580" cy="2823732"/>
              <a:chOff x="4002366" y="1812949"/>
              <a:chExt cx="6679580" cy="2823732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4002366" y="1812949"/>
                <a:ext cx="6002753" cy="2823732"/>
                <a:chOff x="2284605" y="1852294"/>
                <a:chExt cx="7360454" cy="3525248"/>
              </a:xfrm>
            </p:grpSpPr>
            <p:cxnSp>
              <p:nvCxnSpPr>
                <p:cNvPr id="86" name="直線單箭頭接點 10"/>
                <p:cNvCxnSpPr/>
                <p:nvPr/>
              </p:nvCxnSpPr>
              <p:spPr>
                <a:xfrm>
                  <a:off x="7776931" y="3501898"/>
                  <a:ext cx="101859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11"/>
                <p:cNvCxnSpPr/>
                <p:nvPr/>
              </p:nvCxnSpPr>
              <p:spPr>
                <a:xfrm>
                  <a:off x="7776931" y="4747789"/>
                  <a:ext cx="101506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12"/>
                <p:cNvCxnSpPr/>
                <p:nvPr/>
              </p:nvCxnSpPr>
              <p:spPr>
                <a:xfrm>
                  <a:off x="7753048" y="2723095"/>
                  <a:ext cx="105037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矩形 88"/>
                <p:cNvSpPr/>
                <p:nvPr/>
              </p:nvSpPr>
              <p:spPr>
                <a:xfrm>
                  <a:off x="2284605" y="2383236"/>
                  <a:ext cx="746342" cy="27268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橢圓 17"/>
                <p:cNvSpPr/>
                <p:nvPr/>
              </p:nvSpPr>
              <p:spPr>
                <a:xfrm>
                  <a:off x="2381715" y="2464480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1" name="橢圓 18"/>
                <p:cNvSpPr/>
                <p:nvPr/>
              </p:nvSpPr>
              <p:spPr>
                <a:xfrm>
                  <a:off x="2384057" y="3243050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" name="橢圓 19"/>
                <p:cNvSpPr/>
                <p:nvPr/>
              </p:nvSpPr>
              <p:spPr>
                <a:xfrm>
                  <a:off x="2372424" y="4471062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3" name="文字方塊 20"/>
                <p:cNvSpPr txBox="1"/>
                <p:nvPr/>
              </p:nvSpPr>
              <p:spPr>
                <a:xfrm rot="5400000">
                  <a:off x="2369676" y="3926548"/>
                  <a:ext cx="769257" cy="456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3901591" y="1852294"/>
                  <a:ext cx="746342" cy="352357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5" name="橢圓 24"/>
                <p:cNvSpPr/>
                <p:nvPr/>
              </p:nvSpPr>
              <p:spPr>
                <a:xfrm>
                  <a:off x="3988677" y="2725733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6" name="橢圓 25"/>
                <p:cNvSpPr/>
                <p:nvPr/>
              </p:nvSpPr>
              <p:spPr>
                <a:xfrm>
                  <a:off x="3991019" y="3504303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7" name="橢圓 26"/>
                <p:cNvSpPr/>
                <p:nvPr/>
              </p:nvSpPr>
              <p:spPr>
                <a:xfrm>
                  <a:off x="3979386" y="4732315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8" name="文字方塊 27"/>
                <p:cNvSpPr txBox="1"/>
                <p:nvPr/>
              </p:nvSpPr>
              <p:spPr>
                <a:xfrm rot="5400000">
                  <a:off x="3976639" y="4187802"/>
                  <a:ext cx="769257" cy="4568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" name="文字方塊 32"/>
                <p:cNvSpPr txBox="1"/>
                <p:nvPr/>
              </p:nvSpPr>
              <p:spPr>
                <a:xfrm>
                  <a:off x="6238035" y="1912984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" name="文字方塊 33"/>
                <p:cNvSpPr txBox="1"/>
                <p:nvPr/>
              </p:nvSpPr>
              <p:spPr>
                <a:xfrm>
                  <a:off x="6237085" y="2669407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6" name="文字方塊 34"/>
                <p:cNvSpPr txBox="1"/>
                <p:nvPr/>
              </p:nvSpPr>
              <p:spPr>
                <a:xfrm>
                  <a:off x="6265082" y="4671800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7" name="直線單箭頭接點 35"/>
                <p:cNvCxnSpPr>
                  <a:stCxn id="90" idx="6"/>
                  <a:endCxn id="95" idx="2"/>
                </p:cNvCxnSpPr>
                <p:nvPr/>
              </p:nvCxnSpPr>
              <p:spPr>
                <a:xfrm>
                  <a:off x="2945981" y="2732205"/>
                  <a:ext cx="1032804" cy="2612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36"/>
                <p:cNvCxnSpPr/>
                <p:nvPr/>
              </p:nvCxnSpPr>
              <p:spPr>
                <a:xfrm>
                  <a:off x="2955873" y="3530129"/>
                  <a:ext cx="1011125" cy="2806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37"/>
                <p:cNvCxnSpPr/>
                <p:nvPr/>
              </p:nvCxnSpPr>
              <p:spPr>
                <a:xfrm>
                  <a:off x="2955873" y="4747788"/>
                  <a:ext cx="1015362" cy="24059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38"/>
                <p:cNvCxnSpPr>
                  <a:stCxn id="91" idx="6"/>
                  <a:endCxn id="95" idx="2"/>
                </p:cNvCxnSpPr>
                <p:nvPr/>
              </p:nvCxnSpPr>
              <p:spPr>
                <a:xfrm flipV="1">
                  <a:off x="2948323" y="2993458"/>
                  <a:ext cx="1030462" cy="51731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39"/>
                <p:cNvCxnSpPr>
                  <a:stCxn id="90" idx="6"/>
                  <a:endCxn id="96" idx="2"/>
                </p:cNvCxnSpPr>
                <p:nvPr/>
              </p:nvCxnSpPr>
              <p:spPr>
                <a:xfrm>
                  <a:off x="2945981" y="2732205"/>
                  <a:ext cx="1035146" cy="103982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40"/>
                <p:cNvCxnSpPr>
                  <a:stCxn id="90" idx="6"/>
                  <a:endCxn id="97" idx="2"/>
                </p:cNvCxnSpPr>
                <p:nvPr/>
              </p:nvCxnSpPr>
              <p:spPr>
                <a:xfrm>
                  <a:off x="2945981" y="2732205"/>
                  <a:ext cx="1023513" cy="226783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單箭頭接點 41"/>
                <p:cNvCxnSpPr>
                  <a:stCxn id="91" idx="6"/>
                  <a:endCxn id="97" idx="2"/>
                </p:cNvCxnSpPr>
                <p:nvPr/>
              </p:nvCxnSpPr>
              <p:spPr>
                <a:xfrm>
                  <a:off x="2948323" y="3510775"/>
                  <a:ext cx="1021171" cy="14892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42"/>
                <p:cNvCxnSpPr>
                  <a:stCxn id="92" idx="6"/>
                  <a:endCxn id="95" idx="2"/>
                </p:cNvCxnSpPr>
                <p:nvPr/>
              </p:nvCxnSpPr>
              <p:spPr>
                <a:xfrm flipV="1">
                  <a:off x="2936690" y="2993458"/>
                  <a:ext cx="1042095" cy="17453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43"/>
                <p:cNvCxnSpPr>
                  <a:stCxn id="92" idx="6"/>
                  <a:endCxn id="96" idx="2"/>
                </p:cNvCxnSpPr>
                <p:nvPr/>
              </p:nvCxnSpPr>
              <p:spPr>
                <a:xfrm flipV="1">
                  <a:off x="2936690" y="3772028"/>
                  <a:ext cx="1044437" cy="9667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字方塊 53"/>
                <p:cNvSpPr txBox="1"/>
                <p:nvPr/>
              </p:nvSpPr>
              <p:spPr>
                <a:xfrm rot="5400000">
                  <a:off x="8745610" y="3954284"/>
                  <a:ext cx="769257" cy="418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文字方塊 54"/>
                <p:cNvSpPr txBox="1"/>
                <p:nvPr/>
              </p:nvSpPr>
              <p:spPr>
                <a:xfrm>
                  <a:off x="8814703" y="2383234"/>
                  <a:ext cx="631069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文字方塊 55"/>
                <p:cNvSpPr txBox="1"/>
                <p:nvPr/>
              </p:nvSpPr>
              <p:spPr>
                <a:xfrm>
                  <a:off x="8803421" y="3181455"/>
                  <a:ext cx="631069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文字方塊 56"/>
                <p:cNvSpPr txBox="1"/>
                <p:nvPr/>
              </p:nvSpPr>
              <p:spPr>
                <a:xfrm>
                  <a:off x="8803421" y="4447687"/>
                  <a:ext cx="841638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橢圓 24"/>
                <p:cNvSpPr/>
                <p:nvPr/>
              </p:nvSpPr>
              <p:spPr>
                <a:xfrm>
                  <a:off x="3988677" y="1947020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文字方塊 54"/>
                <p:cNvSpPr txBox="1"/>
                <p:nvPr/>
              </p:nvSpPr>
              <p:spPr>
                <a:xfrm>
                  <a:off x="2462725" y="2476413"/>
                  <a:ext cx="631070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TW" sz="2000" baseline="-25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文字方塊 54"/>
                <p:cNvSpPr txBox="1"/>
                <p:nvPr/>
              </p:nvSpPr>
              <p:spPr>
                <a:xfrm>
                  <a:off x="2430364" y="3282522"/>
                  <a:ext cx="631070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TW" altLang="en-US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文字方塊 54"/>
                <p:cNvSpPr txBox="1"/>
                <p:nvPr/>
              </p:nvSpPr>
              <p:spPr>
                <a:xfrm>
                  <a:off x="2315754" y="4486824"/>
                  <a:ext cx="1089435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2000" baseline="-25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256</a:t>
                  </a:r>
                  <a:endParaRPr lang="zh-TW" altLang="en-US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27" name="直線單箭頭接點 35"/>
                <p:cNvCxnSpPr>
                  <a:endCxn id="120" idx="2"/>
                </p:cNvCxnSpPr>
                <p:nvPr/>
              </p:nvCxnSpPr>
              <p:spPr>
                <a:xfrm flipV="1">
                  <a:off x="3015916" y="2234099"/>
                  <a:ext cx="972761" cy="4889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單箭頭接點 38"/>
                <p:cNvCxnSpPr/>
                <p:nvPr/>
              </p:nvCxnSpPr>
              <p:spPr>
                <a:xfrm flipV="1">
                  <a:off x="2955873" y="2234099"/>
                  <a:ext cx="1022912" cy="12960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單箭頭接點 38"/>
                <p:cNvCxnSpPr>
                  <a:stCxn id="92" idx="6"/>
                </p:cNvCxnSpPr>
                <p:nvPr/>
              </p:nvCxnSpPr>
              <p:spPr>
                <a:xfrm flipV="1">
                  <a:off x="2946582" y="2234099"/>
                  <a:ext cx="1032203" cy="252404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矩形 129"/>
                <p:cNvSpPr/>
                <p:nvPr/>
              </p:nvSpPr>
              <p:spPr>
                <a:xfrm>
                  <a:off x="5500947" y="1853968"/>
                  <a:ext cx="746342" cy="352357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橢圓 24"/>
                <p:cNvSpPr/>
                <p:nvPr/>
              </p:nvSpPr>
              <p:spPr>
                <a:xfrm>
                  <a:off x="5588033" y="2727407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橢圓 25"/>
                <p:cNvSpPr/>
                <p:nvPr/>
              </p:nvSpPr>
              <p:spPr>
                <a:xfrm>
                  <a:off x="5590375" y="3505977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橢圓 26"/>
                <p:cNvSpPr/>
                <p:nvPr/>
              </p:nvSpPr>
              <p:spPr>
                <a:xfrm>
                  <a:off x="5578742" y="4733989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文字方塊 27"/>
                <p:cNvSpPr txBox="1"/>
                <p:nvPr/>
              </p:nvSpPr>
              <p:spPr>
                <a:xfrm rot="5400000">
                  <a:off x="5575995" y="4189476"/>
                  <a:ext cx="769257" cy="4568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橢圓 24"/>
                <p:cNvSpPr/>
                <p:nvPr/>
              </p:nvSpPr>
              <p:spPr>
                <a:xfrm>
                  <a:off x="5588033" y="1948694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36" name="组合 135"/>
                <p:cNvGrpSpPr/>
                <p:nvPr/>
              </p:nvGrpSpPr>
              <p:grpSpPr>
                <a:xfrm>
                  <a:off x="4553544" y="2234099"/>
                  <a:ext cx="1036831" cy="2792013"/>
                  <a:chOff x="4553544" y="2234099"/>
                  <a:chExt cx="1036831" cy="2792013"/>
                </a:xfrm>
              </p:grpSpPr>
              <p:cxnSp>
                <p:nvCxnSpPr>
                  <p:cNvPr id="150" name="直線單箭頭接點 35"/>
                  <p:cNvCxnSpPr>
                    <a:stCxn id="120" idx="6"/>
                    <a:endCxn id="135" idx="2"/>
                  </p:cNvCxnSpPr>
                  <p:nvPr/>
                </p:nvCxnSpPr>
                <p:spPr>
                  <a:xfrm>
                    <a:off x="4562835" y="2234099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線單箭頭接點 35"/>
                  <p:cNvCxnSpPr>
                    <a:stCxn id="120" idx="6"/>
                    <a:endCxn id="131" idx="2"/>
                  </p:cNvCxnSpPr>
                  <p:nvPr/>
                </p:nvCxnSpPr>
                <p:spPr>
                  <a:xfrm>
                    <a:off x="4562835" y="2234099"/>
                    <a:ext cx="1025198" cy="780387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線單箭頭接點 35"/>
                  <p:cNvCxnSpPr>
                    <a:stCxn id="120" idx="6"/>
                    <a:endCxn id="132" idx="2"/>
                  </p:cNvCxnSpPr>
                  <p:nvPr/>
                </p:nvCxnSpPr>
                <p:spPr>
                  <a:xfrm>
                    <a:off x="4562835" y="2234099"/>
                    <a:ext cx="1027540" cy="1558957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線單箭頭接點 35"/>
                  <p:cNvCxnSpPr>
                    <a:endCxn id="133" idx="2"/>
                  </p:cNvCxnSpPr>
                  <p:nvPr/>
                </p:nvCxnSpPr>
                <p:spPr>
                  <a:xfrm>
                    <a:off x="4589452" y="2287149"/>
                    <a:ext cx="989290" cy="273391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線單箭頭接點 35"/>
                  <p:cNvCxnSpPr>
                    <a:stCxn id="95" idx="6"/>
                    <a:endCxn id="135" idx="2"/>
                  </p:cNvCxnSpPr>
                  <p:nvPr/>
                </p:nvCxnSpPr>
                <p:spPr>
                  <a:xfrm flipV="1">
                    <a:off x="4562835" y="2235773"/>
                    <a:ext cx="1025198" cy="77703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線單箭頭接點 35"/>
                  <p:cNvCxnSpPr>
                    <a:stCxn id="95" idx="6"/>
                    <a:endCxn id="131" idx="2"/>
                  </p:cNvCxnSpPr>
                  <p:nvPr/>
                </p:nvCxnSpPr>
                <p:spPr>
                  <a:xfrm>
                    <a:off x="4562835" y="3012812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線單箭頭接點 35"/>
                  <p:cNvCxnSpPr>
                    <a:endCxn id="132" idx="2"/>
                  </p:cNvCxnSpPr>
                  <p:nvPr/>
                </p:nvCxnSpPr>
                <p:spPr>
                  <a:xfrm>
                    <a:off x="4598743" y="3012812"/>
                    <a:ext cx="991632" cy="78024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線單箭頭接點 35"/>
                  <p:cNvCxnSpPr>
                    <a:stCxn id="95" idx="6"/>
                    <a:endCxn id="133" idx="2"/>
                  </p:cNvCxnSpPr>
                  <p:nvPr/>
                </p:nvCxnSpPr>
                <p:spPr>
                  <a:xfrm>
                    <a:off x="4562835" y="3012812"/>
                    <a:ext cx="1015907" cy="20082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線單箭頭接點 35"/>
                  <p:cNvCxnSpPr>
                    <a:stCxn id="96" idx="6"/>
                  </p:cNvCxnSpPr>
                  <p:nvPr/>
                </p:nvCxnSpPr>
                <p:spPr>
                  <a:xfrm flipV="1">
                    <a:off x="4565177" y="2276260"/>
                    <a:ext cx="1010214" cy="151512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線單箭頭接點 35"/>
                  <p:cNvCxnSpPr>
                    <a:stCxn id="96" idx="6"/>
                  </p:cNvCxnSpPr>
                  <p:nvPr/>
                </p:nvCxnSpPr>
                <p:spPr>
                  <a:xfrm flipV="1">
                    <a:off x="4565177" y="3054973"/>
                    <a:ext cx="1010214" cy="73640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線單箭頭接點 35"/>
                  <p:cNvCxnSpPr>
                    <a:stCxn id="96" idx="6"/>
                    <a:endCxn id="132" idx="2"/>
                  </p:cNvCxnSpPr>
                  <p:nvPr/>
                </p:nvCxnSpPr>
                <p:spPr>
                  <a:xfrm>
                    <a:off x="4565177" y="3791382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線單箭頭接點 35"/>
                  <p:cNvCxnSpPr>
                    <a:stCxn id="96" idx="6"/>
                    <a:endCxn id="133" idx="2"/>
                  </p:cNvCxnSpPr>
                  <p:nvPr/>
                </p:nvCxnSpPr>
                <p:spPr>
                  <a:xfrm>
                    <a:off x="4565177" y="3791382"/>
                    <a:ext cx="1013565" cy="122968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線單箭頭接點 35"/>
                  <p:cNvCxnSpPr>
                    <a:stCxn id="97" idx="6"/>
                    <a:endCxn id="135" idx="2"/>
                  </p:cNvCxnSpPr>
                  <p:nvPr/>
                </p:nvCxnSpPr>
                <p:spPr>
                  <a:xfrm flipV="1">
                    <a:off x="4553544" y="2235773"/>
                    <a:ext cx="1034489" cy="2783621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線單箭頭接點 35"/>
                  <p:cNvCxnSpPr>
                    <a:stCxn id="97" idx="6"/>
                  </p:cNvCxnSpPr>
                  <p:nvPr/>
                </p:nvCxnSpPr>
                <p:spPr>
                  <a:xfrm flipV="1">
                    <a:off x="4553544" y="3089778"/>
                    <a:ext cx="1011553" cy="192961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線單箭頭接點 35"/>
                  <p:cNvCxnSpPr>
                    <a:stCxn id="97" idx="6"/>
                    <a:endCxn id="132" idx="2"/>
                  </p:cNvCxnSpPr>
                  <p:nvPr/>
                </p:nvCxnSpPr>
                <p:spPr>
                  <a:xfrm flipV="1">
                    <a:off x="4553544" y="3793056"/>
                    <a:ext cx="1036831" cy="122633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線單箭頭接點 35"/>
                  <p:cNvCxnSpPr>
                    <a:endCxn id="133" idx="2"/>
                  </p:cNvCxnSpPr>
                  <p:nvPr/>
                </p:nvCxnSpPr>
                <p:spPr>
                  <a:xfrm flipV="1">
                    <a:off x="4560493" y="5021068"/>
                    <a:ext cx="1018249" cy="504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7" name="文字方塊 33"/>
                <p:cNvSpPr txBox="1"/>
                <p:nvPr/>
              </p:nvSpPr>
              <p:spPr>
                <a:xfrm>
                  <a:off x="6249214" y="3443066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7" name="组合 166"/>
              <p:cNvGrpSpPr/>
              <p:nvPr/>
            </p:nvGrpSpPr>
            <p:grpSpPr>
              <a:xfrm>
                <a:off x="9814589" y="2227900"/>
                <a:ext cx="867357" cy="2207440"/>
                <a:chOff x="8700574" y="2973011"/>
                <a:chExt cx="867357" cy="2652571"/>
              </a:xfrm>
            </p:grpSpPr>
            <p:sp>
              <p:nvSpPr>
                <p:cNvPr id="168" name="矩形 167"/>
                <p:cNvSpPr/>
                <p:nvPr/>
              </p:nvSpPr>
              <p:spPr>
                <a:xfrm>
                  <a:off x="8700574" y="2973011"/>
                  <a:ext cx="864527" cy="265257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9" name="文字方塊 90"/>
                <p:cNvSpPr txBox="1"/>
                <p:nvPr/>
              </p:nvSpPr>
              <p:spPr>
                <a:xfrm>
                  <a:off x="8706298" y="3009094"/>
                  <a:ext cx="861633" cy="480792"/>
                </a:xfrm>
                <a:prstGeom prst="rect">
                  <a:avLst/>
                </a:prstGeom>
                <a:noFill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is 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TW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0" name="文字方塊 91"/>
                <p:cNvSpPr txBox="1"/>
                <p:nvPr/>
              </p:nvSpPr>
              <p:spPr>
                <a:xfrm>
                  <a:off x="8713607" y="3810401"/>
                  <a:ext cx="847013" cy="480792"/>
                </a:xfrm>
                <a:prstGeom prst="rect">
                  <a:avLst/>
                </a:prstGeom>
                <a:noFill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is 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TW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2" name="文字方塊 93"/>
                <p:cNvSpPr txBox="1"/>
                <p:nvPr/>
              </p:nvSpPr>
              <p:spPr>
                <a:xfrm rot="5400000">
                  <a:off x="8817713" y="4537056"/>
                  <a:ext cx="76925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73" name="文字方塊 91"/>
            <p:cNvSpPr txBox="1"/>
            <p:nvPr/>
          </p:nvSpPr>
          <p:spPr>
            <a:xfrm>
              <a:off x="9838353" y="3226915"/>
              <a:ext cx="847013" cy="400110"/>
            </a:xfrm>
            <a:prstGeom prst="rect">
              <a:avLst/>
            </a:prstGeom>
            <a:noFill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 </a:t>
              </a:r>
              <a:r>
                <a:rPr lang="en-US" altLang="zh-TW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TW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手繪多邊形 11"/>
          <p:cNvSpPr/>
          <p:nvPr/>
        </p:nvSpPr>
        <p:spPr>
          <a:xfrm>
            <a:off x="1622678" y="1819826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手繪多邊形 13"/>
          <p:cNvSpPr/>
          <p:nvPr/>
        </p:nvSpPr>
        <p:spPr>
          <a:xfrm>
            <a:off x="1756029" y="1992767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手繪多邊形 21"/>
          <p:cNvSpPr/>
          <p:nvPr/>
        </p:nvSpPr>
        <p:spPr>
          <a:xfrm rot="21255575">
            <a:off x="3322151" y="3805273"/>
            <a:ext cx="794659" cy="293504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848902" y="1361264"/>
            <a:ext cx="608672" cy="28223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71326" y="1635416"/>
            <a:ext cx="615553" cy="22186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dirty="0" smtClean="0"/>
              <a:t>Softmax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75" name="图片 1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35" y="5437591"/>
            <a:ext cx="574872" cy="5490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6" name="右箭头 175"/>
          <p:cNvSpPr/>
          <p:nvPr/>
        </p:nvSpPr>
        <p:spPr>
          <a:xfrm>
            <a:off x="3157640" y="5587467"/>
            <a:ext cx="370300" cy="252094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右箭头 176"/>
          <p:cNvSpPr/>
          <p:nvPr/>
        </p:nvSpPr>
        <p:spPr>
          <a:xfrm>
            <a:off x="6930825" y="5551266"/>
            <a:ext cx="370300" cy="252094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  <p:bldP spid="78" grpId="0"/>
      <p:bldP spid="79" grpId="0"/>
      <p:bldP spid="176" grpId="0" animBg="1"/>
      <p:bldP spid="1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70"/>
              <p:cNvSpPr txBox="1"/>
              <p:nvPr/>
            </p:nvSpPr>
            <p:spPr>
              <a:xfrm>
                <a:off x="7640739" y="3334001"/>
                <a:ext cx="830166" cy="369332"/>
              </a:xfrm>
              <a:prstGeom prst="rect">
                <a:avLst/>
              </a:prstGeom>
              <a:solidFill>
                <a:srgbClr val="EDF7D8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739" y="3334001"/>
                <a:ext cx="830166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" name="圖片 10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46" y="17661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3" name="文字方塊 102"/>
          <p:cNvSpPr txBox="1"/>
          <p:nvPr/>
        </p:nvSpPr>
        <p:spPr>
          <a:xfrm>
            <a:off x="4989803" y="1855255"/>
            <a:ext cx="654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“1”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4" name="圖片 10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09" y="371718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25" name="群組 10"/>
          <p:cNvGrpSpPr/>
          <p:nvPr/>
        </p:nvGrpSpPr>
        <p:grpSpPr>
          <a:xfrm>
            <a:off x="8449229" y="2741099"/>
            <a:ext cx="654489" cy="2625751"/>
            <a:chOff x="7996358" y="2461791"/>
            <a:chExt cx="654489" cy="2625052"/>
          </a:xfrm>
        </p:grpSpPr>
        <p:sp>
          <p:nvSpPr>
            <p:cNvPr id="126" name="矩形 125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字方塊 110"/>
            <p:cNvSpPr txBox="1"/>
            <p:nvPr/>
          </p:nvSpPr>
          <p:spPr>
            <a:xfrm rot="5400000">
              <a:off x="8013214" y="3965125"/>
              <a:ext cx="769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文字方塊 111"/>
            <p:cNvSpPr txBox="1"/>
            <p:nvPr/>
          </p:nvSpPr>
          <p:spPr>
            <a:xfrm>
              <a:off x="8019778" y="2809425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文字方塊 112"/>
            <p:cNvSpPr txBox="1"/>
            <p:nvPr/>
          </p:nvSpPr>
          <p:spPr>
            <a:xfrm>
              <a:off x="8010309" y="3459095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字方塊 113"/>
            <p:cNvSpPr txBox="1"/>
            <p:nvPr/>
          </p:nvSpPr>
          <p:spPr>
            <a:xfrm>
              <a:off x="7996358" y="4457481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1" name="左-右雙向箭號 114"/>
          <p:cNvSpPr/>
          <p:nvPr/>
        </p:nvSpPr>
        <p:spPr>
          <a:xfrm>
            <a:off x="7640739" y="3814547"/>
            <a:ext cx="793125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線接點 14"/>
          <p:cNvCxnSpPr/>
          <p:nvPr/>
        </p:nvCxnSpPr>
        <p:spPr>
          <a:xfrm flipH="1">
            <a:off x="1425328" y="2093595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15"/>
          <p:cNvCxnSpPr/>
          <p:nvPr/>
        </p:nvCxnSpPr>
        <p:spPr>
          <a:xfrm flipH="1">
            <a:off x="5786325" y="2116865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7"/>
          <p:cNvCxnSpPr/>
          <p:nvPr/>
        </p:nvCxnSpPr>
        <p:spPr>
          <a:xfrm>
            <a:off x="1414909" y="2126194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17"/>
          <p:cNvCxnSpPr/>
          <p:nvPr/>
        </p:nvCxnSpPr>
        <p:spPr>
          <a:xfrm>
            <a:off x="8773621" y="2126194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16"/>
          <p:cNvSpPr txBox="1"/>
          <p:nvPr/>
        </p:nvSpPr>
        <p:spPr>
          <a:xfrm>
            <a:off x="1390761" y="5479726"/>
            <a:ext cx="714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损失函数：平方损失函数、交叉熵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8411989" y="5449141"/>
            <a:ext cx="8002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字方塊 68"/>
          <p:cNvSpPr txBox="1"/>
          <p:nvPr/>
        </p:nvSpPr>
        <p:spPr>
          <a:xfrm>
            <a:off x="7677653" y="4257136"/>
            <a:ext cx="809582" cy="584775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尽可能接近</a:t>
            </a:r>
            <a:endParaRPr lang="en-US" altLang="zh-TW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3684611" y="965310"/>
            <a:ext cx="5323089" cy="58981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853591" y="1066323"/>
            <a:ext cx="52896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好的参数使得所有训练数据的损失越小越好</a:t>
            </a:r>
          </a:p>
        </p:txBody>
      </p:sp>
      <p:sp>
        <p:nvSpPr>
          <p:cNvPr id="78" name="矩形 77"/>
          <p:cNvSpPr/>
          <p:nvPr/>
        </p:nvSpPr>
        <p:spPr>
          <a:xfrm>
            <a:off x="1496947" y="400051"/>
            <a:ext cx="3861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879741" y="2600045"/>
            <a:ext cx="6002753" cy="2823732"/>
            <a:chOff x="2284605" y="1852294"/>
            <a:chExt cx="7360454" cy="3525248"/>
          </a:xfrm>
        </p:grpSpPr>
        <p:cxnSp>
          <p:nvCxnSpPr>
            <p:cNvPr id="155" name="直線單箭頭接點 10"/>
            <p:cNvCxnSpPr/>
            <p:nvPr/>
          </p:nvCxnSpPr>
          <p:spPr>
            <a:xfrm>
              <a:off x="7776931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單箭頭接點 11"/>
            <p:cNvCxnSpPr/>
            <p:nvPr/>
          </p:nvCxnSpPr>
          <p:spPr>
            <a:xfrm>
              <a:off x="7776931" y="4747789"/>
              <a:ext cx="10150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2"/>
            <p:cNvCxnSpPr/>
            <p:nvPr/>
          </p:nvCxnSpPr>
          <p:spPr>
            <a:xfrm>
              <a:off x="7753048" y="2723095"/>
              <a:ext cx="10503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/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橢圓 17"/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橢圓 18"/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橢圓 19"/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字方塊 20"/>
            <p:cNvSpPr txBox="1"/>
            <p:nvPr/>
          </p:nvSpPr>
          <p:spPr>
            <a:xfrm rot="5400000">
              <a:off x="2369676" y="3926548"/>
              <a:ext cx="769257" cy="45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橢圓 24"/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橢圓 25"/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橢圓 26"/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字方塊 27"/>
            <p:cNvSpPr txBox="1"/>
            <p:nvPr/>
          </p:nvSpPr>
          <p:spPr>
            <a:xfrm rot="5400000">
              <a:off x="3976639" y="4187802"/>
              <a:ext cx="769257" cy="456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文字方塊 32"/>
            <p:cNvSpPr txBox="1"/>
            <p:nvPr/>
          </p:nvSpPr>
          <p:spPr>
            <a:xfrm>
              <a:off x="6238035" y="1912984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字方塊 33"/>
            <p:cNvSpPr txBox="1"/>
            <p:nvPr/>
          </p:nvSpPr>
          <p:spPr>
            <a:xfrm>
              <a:off x="6237085" y="2669407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字方塊 34"/>
            <p:cNvSpPr txBox="1"/>
            <p:nvPr/>
          </p:nvSpPr>
          <p:spPr>
            <a:xfrm>
              <a:off x="6265082" y="4671800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1" name="直線單箭頭接點 35"/>
            <p:cNvCxnSpPr>
              <a:stCxn id="159" idx="6"/>
              <a:endCxn id="164" idx="2"/>
            </p:cNvCxnSpPr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38"/>
            <p:cNvCxnSpPr>
              <a:stCxn id="160" idx="6"/>
              <a:endCxn id="164" idx="2"/>
            </p:cNvCxnSpPr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39"/>
            <p:cNvCxnSpPr>
              <a:stCxn id="159" idx="6"/>
              <a:endCxn id="165" idx="2"/>
            </p:cNvCxnSpPr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單箭頭接點 40"/>
            <p:cNvCxnSpPr>
              <a:stCxn id="159" idx="6"/>
              <a:endCxn id="166" idx="2"/>
            </p:cNvCxnSpPr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單箭頭接點 41"/>
            <p:cNvCxnSpPr>
              <a:stCxn id="160" idx="6"/>
              <a:endCxn id="166" idx="2"/>
            </p:cNvCxnSpPr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單箭頭接點 42"/>
            <p:cNvCxnSpPr>
              <a:stCxn id="161" idx="6"/>
              <a:endCxn id="164" idx="2"/>
            </p:cNvCxnSpPr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43"/>
            <p:cNvCxnSpPr>
              <a:stCxn id="161" idx="6"/>
              <a:endCxn id="165" idx="2"/>
            </p:cNvCxnSpPr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字方塊 53"/>
            <p:cNvSpPr txBox="1"/>
            <p:nvPr/>
          </p:nvSpPr>
          <p:spPr>
            <a:xfrm rot="5400000">
              <a:off x="8745610" y="3954284"/>
              <a:ext cx="769257" cy="41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文字方塊 54"/>
            <p:cNvSpPr txBox="1"/>
            <p:nvPr/>
          </p:nvSpPr>
          <p:spPr>
            <a:xfrm>
              <a:off x="8814703" y="2383234"/>
              <a:ext cx="631069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文字方塊 55"/>
            <p:cNvSpPr txBox="1"/>
            <p:nvPr/>
          </p:nvSpPr>
          <p:spPr>
            <a:xfrm>
              <a:off x="8803421" y="3181455"/>
              <a:ext cx="631069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文字方塊 56"/>
            <p:cNvSpPr txBox="1"/>
            <p:nvPr/>
          </p:nvSpPr>
          <p:spPr>
            <a:xfrm>
              <a:off x="8803421" y="4447687"/>
              <a:ext cx="841638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橢圓 24"/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文字方塊 54"/>
            <p:cNvSpPr txBox="1"/>
            <p:nvPr/>
          </p:nvSpPr>
          <p:spPr>
            <a:xfrm>
              <a:off x="2462725" y="2476413"/>
              <a:ext cx="631070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0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文字方塊 54"/>
            <p:cNvSpPr txBox="1"/>
            <p:nvPr/>
          </p:nvSpPr>
          <p:spPr>
            <a:xfrm>
              <a:off x="2430364" y="3282522"/>
              <a:ext cx="631070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文字方塊 54"/>
            <p:cNvSpPr txBox="1"/>
            <p:nvPr/>
          </p:nvSpPr>
          <p:spPr>
            <a:xfrm>
              <a:off x="2315754" y="4486824"/>
              <a:ext cx="1089435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0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256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8" name="直線單箭頭接點 35"/>
            <p:cNvCxnSpPr>
              <a:endCxn id="184" idx="2"/>
            </p:cNvCxnSpPr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單箭頭接點 38"/>
            <p:cNvCxnSpPr>
              <a:stCxn id="161" idx="6"/>
            </p:cNvCxnSpPr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/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橢圓 24"/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橢圓 25"/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橢圓 26"/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文字方塊 27"/>
            <p:cNvSpPr txBox="1"/>
            <p:nvPr/>
          </p:nvSpPr>
          <p:spPr>
            <a:xfrm rot="5400000">
              <a:off x="5575995" y="4189476"/>
              <a:ext cx="769257" cy="456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橢圓 24"/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199" name="直線單箭頭接點 35"/>
              <p:cNvCxnSpPr>
                <a:stCxn id="184" idx="6"/>
                <a:endCxn id="196" idx="2"/>
              </p:cNvCxnSpPr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35"/>
              <p:cNvCxnSpPr>
                <a:stCxn id="184" idx="6"/>
                <a:endCxn id="192" idx="2"/>
              </p:cNvCxnSpPr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35"/>
              <p:cNvCxnSpPr>
                <a:stCxn id="184" idx="6"/>
                <a:endCxn id="193" idx="2"/>
              </p:cNvCxnSpPr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35"/>
              <p:cNvCxnSpPr>
                <a:endCxn id="194" idx="2"/>
              </p:cNvCxnSpPr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35"/>
              <p:cNvCxnSpPr>
                <a:stCxn id="164" idx="6"/>
                <a:endCxn id="196" idx="2"/>
              </p:cNvCxnSpPr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35"/>
              <p:cNvCxnSpPr>
                <a:stCxn id="164" idx="6"/>
                <a:endCxn id="192" idx="2"/>
              </p:cNvCxnSpPr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35"/>
              <p:cNvCxnSpPr>
                <a:endCxn id="193" idx="2"/>
              </p:cNvCxnSpPr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35"/>
              <p:cNvCxnSpPr>
                <a:stCxn id="164" idx="6"/>
                <a:endCxn id="194" idx="2"/>
              </p:cNvCxnSpPr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35"/>
              <p:cNvCxnSpPr>
                <a:stCxn id="165" idx="6"/>
              </p:cNvCxnSpPr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35"/>
              <p:cNvCxnSpPr>
                <a:stCxn id="165" idx="6"/>
              </p:cNvCxnSpPr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35"/>
              <p:cNvCxnSpPr>
                <a:stCxn id="165" idx="6"/>
                <a:endCxn id="193" idx="2"/>
              </p:cNvCxnSpPr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35"/>
              <p:cNvCxnSpPr>
                <a:stCxn id="165" idx="6"/>
                <a:endCxn id="194" idx="2"/>
              </p:cNvCxnSpPr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35"/>
              <p:cNvCxnSpPr>
                <a:stCxn id="166" idx="6"/>
                <a:endCxn id="196" idx="2"/>
              </p:cNvCxnSpPr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35"/>
              <p:cNvCxnSpPr>
                <a:stCxn id="166" idx="6"/>
              </p:cNvCxnSpPr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35"/>
              <p:cNvCxnSpPr>
                <a:stCxn id="166" idx="6"/>
                <a:endCxn id="193" idx="2"/>
              </p:cNvCxnSpPr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35"/>
              <p:cNvCxnSpPr>
                <a:endCxn id="194" idx="2"/>
              </p:cNvCxnSpPr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文字方塊 33"/>
            <p:cNvSpPr txBox="1"/>
            <p:nvPr/>
          </p:nvSpPr>
          <p:spPr>
            <a:xfrm>
              <a:off x="6249214" y="3443066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94794" y="2623393"/>
            <a:ext cx="615553" cy="2798613"/>
            <a:chOff x="5566004" y="2623393"/>
            <a:chExt cx="615553" cy="2798613"/>
          </a:xfrm>
        </p:grpSpPr>
        <p:sp>
          <p:nvSpPr>
            <p:cNvPr id="215" name="矩形 214"/>
            <p:cNvSpPr/>
            <p:nvPr/>
          </p:nvSpPr>
          <p:spPr>
            <a:xfrm>
              <a:off x="5569338" y="2623393"/>
              <a:ext cx="608672" cy="27986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文本框 215"/>
            <p:cNvSpPr txBox="1"/>
            <p:nvPr/>
          </p:nvSpPr>
          <p:spPr>
            <a:xfrm>
              <a:off x="5566004" y="2897545"/>
              <a:ext cx="615553" cy="21999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dirty="0" smtClean="0"/>
                <a:t>Softmax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145" name="文字方塊 96"/>
          <p:cNvSpPr txBox="1"/>
          <p:nvPr/>
        </p:nvSpPr>
        <p:spPr>
          <a:xfrm>
            <a:off x="2481743" y="3779018"/>
            <a:ext cx="19371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一组参数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5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31" grpId="0" animBg="1"/>
      <p:bldP spid="141" grpId="0"/>
      <p:bldP spid="142" grpId="0" animBg="1"/>
      <p:bldP spid="144" grpId="0" animBg="1"/>
      <p:bldP spid="75" grpId="0" animBg="1"/>
      <p:bldP spid="77" grpId="0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字方塊 5"/>
          <p:cNvSpPr txBox="1"/>
          <p:nvPr/>
        </p:nvSpPr>
        <p:spPr>
          <a:xfrm>
            <a:off x="1618083" y="1592608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对所有训练数据：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6"/>
              <p:cNvSpPr txBox="1"/>
              <p:nvPr/>
            </p:nvSpPr>
            <p:spPr>
              <a:xfrm>
                <a:off x="7760876" y="871977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0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876" y="871977"/>
                <a:ext cx="1606594" cy="120924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文字方塊 94"/>
          <p:cNvSpPr txBox="1"/>
          <p:nvPr/>
        </p:nvSpPr>
        <p:spPr>
          <a:xfrm>
            <a:off x="7233574" y="5068618"/>
            <a:ext cx="345438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即确定参数使得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字方塊 76"/>
          <p:cNvSpPr txBox="1"/>
          <p:nvPr/>
        </p:nvSpPr>
        <p:spPr>
          <a:xfrm>
            <a:off x="5894268" y="1143797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r>
              <a:rPr lang="en-US" altLang="zh-TW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線單箭頭接點 4"/>
          <p:cNvCxnSpPr/>
          <p:nvPr/>
        </p:nvCxnSpPr>
        <p:spPr>
          <a:xfrm flipV="1">
            <a:off x="8626231" y="2185696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7638872" y="871976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58595"/>
              </p:ext>
            </p:extLst>
          </p:nvPr>
        </p:nvGraphicFramePr>
        <p:xfrm>
          <a:off x="1700622" y="2385479"/>
          <a:ext cx="5296682" cy="351345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2966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312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58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58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46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58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8" name="文字方塊 79"/>
          <p:cNvSpPr txBox="1"/>
          <p:nvPr/>
        </p:nvSpPr>
        <p:spPr>
          <a:xfrm>
            <a:off x="7233574" y="2760884"/>
            <a:ext cx="345438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尽可能小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字方塊 80"/>
          <p:cNvSpPr txBox="1"/>
          <p:nvPr/>
        </p:nvSpPr>
        <p:spPr>
          <a:xfrm>
            <a:off x="7233574" y="3754617"/>
            <a:ext cx="345438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找到一个函数使得总损失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最小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向下箭號 3"/>
          <p:cNvSpPr/>
          <p:nvPr/>
        </p:nvSpPr>
        <p:spPr>
          <a:xfrm>
            <a:off x="9136198" y="3273149"/>
            <a:ext cx="140522" cy="4155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向下箭號 81"/>
          <p:cNvSpPr/>
          <p:nvPr/>
        </p:nvSpPr>
        <p:spPr>
          <a:xfrm>
            <a:off x="9136198" y="4646798"/>
            <a:ext cx="140522" cy="3762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84094" y="2475554"/>
            <a:ext cx="5114717" cy="614614"/>
            <a:chOff x="1784094" y="2475554"/>
            <a:chExt cx="5114717" cy="614614"/>
          </a:xfrm>
        </p:grpSpPr>
        <p:pic>
          <p:nvPicPr>
            <p:cNvPr id="137" name="圖片 91"/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76771" y="2538039"/>
              <a:ext cx="468653" cy="4112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80" name="右箭头 79"/>
            <p:cNvSpPr/>
            <p:nvPr/>
          </p:nvSpPr>
          <p:spPr>
            <a:xfrm>
              <a:off x="3441855" y="2602434"/>
              <a:ext cx="370300" cy="2520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右箭头 154"/>
            <p:cNvSpPr/>
            <p:nvPr/>
          </p:nvSpPr>
          <p:spPr>
            <a:xfrm>
              <a:off x="4978566" y="2573990"/>
              <a:ext cx="370300" cy="2647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917311" y="2475554"/>
              <a:ext cx="1235124" cy="539078"/>
              <a:chOff x="3917311" y="2475554"/>
              <a:chExt cx="1235124" cy="539078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917778" y="2475554"/>
                <a:ext cx="973914" cy="5390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3917311" y="2565892"/>
                <a:ext cx="1235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神经网络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7" name="矩形 156"/>
            <p:cNvSpPr/>
            <p:nvPr/>
          </p:nvSpPr>
          <p:spPr>
            <a:xfrm>
              <a:off x="1784094" y="2498963"/>
              <a:ext cx="9220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4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89453" y="2475554"/>
              <a:ext cx="468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左-右雙向箭號 52"/>
            <p:cNvSpPr/>
            <p:nvPr/>
          </p:nvSpPr>
          <p:spPr>
            <a:xfrm>
              <a:off x="5842397" y="2631767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字方塊 49"/>
                <p:cNvSpPr txBox="1"/>
                <p:nvPr/>
              </p:nvSpPr>
              <p:spPr>
                <a:xfrm>
                  <a:off x="6484915" y="2537623"/>
                  <a:ext cx="4138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15" y="2537623"/>
                  <a:ext cx="41389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4706" t="-14754" r="-48529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55"/>
                <p:cNvSpPr txBox="1"/>
                <p:nvPr/>
              </p:nvSpPr>
              <p:spPr>
                <a:xfrm>
                  <a:off x="6022224" y="2720836"/>
                  <a:ext cx="3246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0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224" y="2720836"/>
                  <a:ext cx="324641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8868" r="-5660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1771604" y="3167594"/>
            <a:ext cx="5136311" cy="615624"/>
            <a:chOff x="1771604" y="3167594"/>
            <a:chExt cx="5136311" cy="615624"/>
          </a:xfrm>
        </p:grpSpPr>
        <p:pic>
          <p:nvPicPr>
            <p:cNvPr id="136" name="圖片 89"/>
            <p:cNvPicPr preferRelativeResize="0"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781009" y="3247100"/>
              <a:ext cx="454192" cy="41878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2" name="矩形 161"/>
            <p:cNvSpPr/>
            <p:nvPr/>
          </p:nvSpPr>
          <p:spPr>
            <a:xfrm>
              <a:off x="1771604" y="3220984"/>
              <a:ext cx="9220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右箭头 164"/>
            <p:cNvSpPr/>
            <p:nvPr/>
          </p:nvSpPr>
          <p:spPr>
            <a:xfrm>
              <a:off x="3444355" y="3294474"/>
              <a:ext cx="370300" cy="2520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右箭头 166"/>
            <p:cNvSpPr/>
            <p:nvPr/>
          </p:nvSpPr>
          <p:spPr>
            <a:xfrm>
              <a:off x="4981066" y="3266030"/>
              <a:ext cx="370300" cy="2647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5391953" y="3167594"/>
              <a:ext cx="468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左-右雙向箭號 52"/>
            <p:cNvSpPr/>
            <p:nvPr/>
          </p:nvSpPr>
          <p:spPr>
            <a:xfrm>
              <a:off x="5844897" y="3323807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字方塊 49"/>
                <p:cNvSpPr txBox="1"/>
                <p:nvPr/>
              </p:nvSpPr>
              <p:spPr>
                <a:xfrm>
                  <a:off x="6487415" y="3229663"/>
                  <a:ext cx="42050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1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415" y="3229663"/>
                  <a:ext cx="42050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4493" t="-16667" r="-49275" b="-2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55"/>
                <p:cNvSpPr txBox="1"/>
                <p:nvPr/>
              </p:nvSpPr>
              <p:spPr>
                <a:xfrm>
                  <a:off x="6022996" y="3413886"/>
                  <a:ext cx="3317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996" y="3413886"/>
                  <a:ext cx="331757" cy="36933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8519" r="-5556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组合 56"/>
            <p:cNvGrpSpPr/>
            <p:nvPr/>
          </p:nvGrpSpPr>
          <p:grpSpPr>
            <a:xfrm>
              <a:off x="3915163" y="3168871"/>
              <a:ext cx="1235124" cy="539078"/>
              <a:chOff x="3917311" y="2475554"/>
              <a:chExt cx="1235124" cy="539078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3917778" y="2475554"/>
                <a:ext cx="973914" cy="5390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3917311" y="2565892"/>
                <a:ext cx="1235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神经网络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71604" y="3875067"/>
            <a:ext cx="5168791" cy="634894"/>
            <a:chOff x="1771604" y="3875067"/>
            <a:chExt cx="5168791" cy="634894"/>
          </a:xfrm>
        </p:grpSpPr>
        <p:pic>
          <p:nvPicPr>
            <p:cNvPr id="152" name="圖片 82"/>
            <p:cNvPicPr preferRelativeResize="0"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98125" y="3949065"/>
              <a:ext cx="433724" cy="41076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3" name="矩形 162"/>
            <p:cNvSpPr/>
            <p:nvPr/>
          </p:nvSpPr>
          <p:spPr>
            <a:xfrm>
              <a:off x="1771604" y="3928944"/>
              <a:ext cx="9220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400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右箭头 171"/>
            <p:cNvSpPr/>
            <p:nvPr/>
          </p:nvSpPr>
          <p:spPr>
            <a:xfrm>
              <a:off x="3476835" y="4031485"/>
              <a:ext cx="370300" cy="2520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右箭头 173"/>
            <p:cNvSpPr/>
            <p:nvPr/>
          </p:nvSpPr>
          <p:spPr>
            <a:xfrm>
              <a:off x="5013546" y="4003041"/>
              <a:ext cx="370300" cy="2647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5424433" y="3904605"/>
              <a:ext cx="468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左-右雙向箭號 52"/>
            <p:cNvSpPr/>
            <p:nvPr/>
          </p:nvSpPr>
          <p:spPr>
            <a:xfrm>
              <a:off x="5877377" y="4060818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49"/>
                <p:cNvSpPr txBox="1"/>
                <p:nvPr/>
              </p:nvSpPr>
              <p:spPr>
                <a:xfrm>
                  <a:off x="6519895" y="3966674"/>
                  <a:ext cx="42050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8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895" y="3966674"/>
                  <a:ext cx="420500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4493" t="-16667" r="-47826" b="-2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55"/>
                <p:cNvSpPr txBox="1"/>
                <p:nvPr/>
              </p:nvSpPr>
              <p:spPr>
                <a:xfrm>
                  <a:off x="6022996" y="4140629"/>
                  <a:ext cx="3317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7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996" y="4140629"/>
                  <a:ext cx="331757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8519" r="-5556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组合 59"/>
            <p:cNvGrpSpPr/>
            <p:nvPr/>
          </p:nvGrpSpPr>
          <p:grpSpPr>
            <a:xfrm>
              <a:off x="3913015" y="3875067"/>
              <a:ext cx="1235124" cy="539078"/>
              <a:chOff x="3904432" y="2475554"/>
              <a:chExt cx="1235124" cy="539078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917778" y="2475554"/>
                <a:ext cx="973914" cy="5390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3904432" y="2591650"/>
                <a:ext cx="1235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神经网络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751992" y="4572702"/>
            <a:ext cx="5245312" cy="1346662"/>
            <a:chOff x="1751992" y="4572702"/>
            <a:chExt cx="5245312" cy="1346662"/>
          </a:xfrm>
        </p:grpSpPr>
        <p:pic>
          <p:nvPicPr>
            <p:cNvPr id="161" name="圖片 84"/>
            <p:cNvPicPr preferRelativeResize="0"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96344" y="5338094"/>
              <a:ext cx="448046" cy="41432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4" name="矩形 163"/>
            <p:cNvSpPr/>
            <p:nvPr/>
          </p:nvSpPr>
          <p:spPr>
            <a:xfrm>
              <a:off x="1751992" y="5313104"/>
              <a:ext cx="9364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右箭头 178"/>
            <p:cNvSpPr/>
            <p:nvPr/>
          </p:nvSpPr>
          <p:spPr>
            <a:xfrm>
              <a:off x="3509315" y="5443056"/>
              <a:ext cx="370300" cy="2520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右箭头 180"/>
            <p:cNvSpPr/>
            <p:nvPr/>
          </p:nvSpPr>
          <p:spPr>
            <a:xfrm>
              <a:off x="5046026" y="5414612"/>
              <a:ext cx="370300" cy="26479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449700" y="5316176"/>
              <a:ext cx="4828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TW" altLang="en-US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左-右雙向箭號 52"/>
            <p:cNvSpPr/>
            <p:nvPr/>
          </p:nvSpPr>
          <p:spPr>
            <a:xfrm>
              <a:off x="5909857" y="5472389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字方塊 49"/>
                <p:cNvSpPr txBox="1"/>
                <p:nvPr/>
              </p:nvSpPr>
              <p:spPr>
                <a:xfrm>
                  <a:off x="6552375" y="5378245"/>
                  <a:ext cx="4449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5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375" y="5378245"/>
                  <a:ext cx="444929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3699" t="-14754" r="-4520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字方塊 55"/>
                <p:cNvSpPr txBox="1"/>
                <p:nvPr/>
              </p:nvSpPr>
              <p:spPr>
                <a:xfrm>
                  <a:off x="6035103" y="5550032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8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103" y="5550032"/>
                  <a:ext cx="356187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7241" r="-3448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33"/>
            <p:cNvSpPr txBox="1"/>
            <p:nvPr/>
          </p:nvSpPr>
          <p:spPr>
            <a:xfrm>
              <a:off x="2428038" y="4572702"/>
              <a:ext cx="2478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3923746" y="5289595"/>
              <a:ext cx="1235124" cy="539078"/>
              <a:chOff x="3917311" y="2475554"/>
              <a:chExt cx="1235124" cy="539078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17778" y="2475554"/>
                <a:ext cx="973914" cy="5390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3917311" y="2578771"/>
                <a:ext cx="1235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神经网络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8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 animBg="1"/>
      <p:bldP spid="142" grpId="0"/>
      <p:bldP spid="147" grpId="0" animBg="1"/>
      <p:bldP spid="148" grpId="0" animBg="1"/>
      <p:bldP spid="149" grpId="0" animBg="1"/>
      <p:bldP spid="150" grpId="0" animBg="1"/>
      <p:bldP spid="1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9" y="419365"/>
            <a:ext cx="466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809511" y="5731480"/>
            <a:ext cx="9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Constantia" pitchFamily="18" charset="0"/>
              </a:rPr>
              <a:t>Contextual Visual Word</a:t>
            </a: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深度学习起源与发展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8132326-A741-463A-BD36-4F72832B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09" y="2016612"/>
            <a:ext cx="7624483" cy="39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49914" y="1379528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2635" y="307570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4118" y="3587510"/>
            <a:ext cx="9647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304391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" y="4474612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2635" y="449845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4118" y="498909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6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線單箭頭接點 30"/>
          <p:cNvCxnSpPr>
            <a:stCxn id="45" idx="6"/>
            <a:endCxn id="84" idx="2"/>
          </p:cNvCxnSpPr>
          <p:nvPr/>
        </p:nvCxnSpPr>
        <p:spPr>
          <a:xfrm>
            <a:off x="7607426" y="2202992"/>
            <a:ext cx="2415075" cy="178787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"/>
              <p:cNvSpPr txBox="1"/>
              <p:nvPr/>
            </p:nvSpPr>
            <p:spPr>
              <a:xfrm>
                <a:off x="1196695" y="2480487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95" y="2480487"/>
                <a:ext cx="445951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2732" t="-7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5"/>
          <p:cNvSpPr txBox="1"/>
          <p:nvPr/>
        </p:nvSpPr>
        <p:spPr>
          <a:xfrm>
            <a:off x="1178802" y="1658072"/>
            <a:ext cx="481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枚举所有可能的取值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字方塊 46"/>
          <p:cNvSpPr txBox="1"/>
          <p:nvPr/>
        </p:nvSpPr>
        <p:spPr>
          <a:xfrm>
            <a:off x="6399404" y="4774587"/>
            <a:ext cx="48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例如：语音识别模型有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层，每层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群組 2"/>
          <p:cNvGrpSpPr/>
          <p:nvPr/>
        </p:nvGrpSpPr>
        <p:grpSpPr>
          <a:xfrm>
            <a:off x="1342400" y="3404838"/>
            <a:ext cx="4092485" cy="651140"/>
            <a:chOff x="588857" y="5086698"/>
            <a:chExt cx="4168310" cy="651140"/>
          </a:xfrm>
        </p:grpSpPr>
        <p:sp>
          <p:nvSpPr>
            <p:cNvPr id="71" name="文字方塊 47"/>
            <p:cNvSpPr txBox="1"/>
            <p:nvPr/>
          </p:nvSpPr>
          <p:spPr>
            <a:xfrm>
              <a:off x="765869" y="5276173"/>
              <a:ext cx="3783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参数个数巨大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字方塊 9"/>
          <p:cNvSpPr txBox="1"/>
          <p:nvPr/>
        </p:nvSpPr>
        <p:spPr>
          <a:xfrm>
            <a:off x="6170614" y="170015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橢圓 10"/>
          <p:cNvSpPr/>
          <p:nvPr/>
        </p:nvSpPr>
        <p:spPr>
          <a:xfrm rot="5400000">
            <a:off x="10065545" y="1648263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橢圓 11"/>
          <p:cNvSpPr/>
          <p:nvPr/>
        </p:nvSpPr>
        <p:spPr>
          <a:xfrm rot="5400000">
            <a:off x="8797579" y="1650605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橢圓 12"/>
          <p:cNvSpPr/>
          <p:nvPr/>
        </p:nvSpPr>
        <p:spPr>
          <a:xfrm rot="5400000">
            <a:off x="8058963" y="1638972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字方塊 13"/>
          <p:cNvSpPr txBox="1"/>
          <p:nvPr/>
        </p:nvSpPr>
        <p:spPr>
          <a:xfrm rot="10800000">
            <a:off x="9349385" y="17683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字方塊 16"/>
          <p:cNvSpPr txBox="1"/>
          <p:nvPr/>
        </p:nvSpPr>
        <p:spPr>
          <a:xfrm>
            <a:off x="6355193" y="4016772"/>
            <a:ext cx="13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橢圓 17"/>
          <p:cNvSpPr/>
          <p:nvPr/>
        </p:nvSpPr>
        <p:spPr>
          <a:xfrm rot="5400000">
            <a:off x="9735422" y="3990866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橢圓 18"/>
          <p:cNvSpPr/>
          <p:nvPr/>
        </p:nvSpPr>
        <p:spPr>
          <a:xfrm rot="5400000">
            <a:off x="8480329" y="3993208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橢圓 19"/>
          <p:cNvSpPr/>
          <p:nvPr/>
        </p:nvSpPr>
        <p:spPr>
          <a:xfrm rot="5400000">
            <a:off x="7728840" y="3981575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字方塊 20"/>
          <p:cNvSpPr txBox="1"/>
          <p:nvPr/>
        </p:nvSpPr>
        <p:spPr>
          <a:xfrm rot="10800000">
            <a:off x="9054487" y="41146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線單箭頭接點 22"/>
          <p:cNvCxnSpPr>
            <a:stCxn id="77" idx="6"/>
            <a:endCxn id="84" idx="2"/>
          </p:cNvCxnSpPr>
          <p:nvPr/>
        </p:nvCxnSpPr>
        <p:spPr>
          <a:xfrm flipH="1">
            <a:off x="10022501" y="2222421"/>
            <a:ext cx="330123" cy="17684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23"/>
          <p:cNvCxnSpPr>
            <a:stCxn id="78" idx="6"/>
            <a:endCxn id="85" idx="2"/>
          </p:cNvCxnSpPr>
          <p:nvPr/>
        </p:nvCxnSpPr>
        <p:spPr>
          <a:xfrm flipH="1">
            <a:off x="8767408" y="2224763"/>
            <a:ext cx="317250" cy="17684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24"/>
          <p:cNvCxnSpPr>
            <a:stCxn id="79" idx="6"/>
          </p:cNvCxnSpPr>
          <p:nvPr/>
        </p:nvCxnSpPr>
        <p:spPr>
          <a:xfrm flipH="1">
            <a:off x="8004051" y="2213130"/>
            <a:ext cx="341991" cy="16267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25"/>
          <p:cNvCxnSpPr>
            <a:stCxn id="78" idx="6"/>
            <a:endCxn id="84" idx="2"/>
          </p:cNvCxnSpPr>
          <p:nvPr/>
        </p:nvCxnSpPr>
        <p:spPr>
          <a:xfrm>
            <a:off x="9084658" y="2224763"/>
            <a:ext cx="937843" cy="176610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26"/>
          <p:cNvCxnSpPr>
            <a:stCxn id="77" idx="6"/>
            <a:endCxn id="85" idx="2"/>
          </p:cNvCxnSpPr>
          <p:nvPr/>
        </p:nvCxnSpPr>
        <p:spPr>
          <a:xfrm flipH="1">
            <a:off x="8767408" y="2222421"/>
            <a:ext cx="1585216" cy="177078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27"/>
          <p:cNvCxnSpPr>
            <a:stCxn id="77" idx="6"/>
            <a:endCxn id="86" idx="2"/>
          </p:cNvCxnSpPr>
          <p:nvPr/>
        </p:nvCxnSpPr>
        <p:spPr>
          <a:xfrm flipH="1">
            <a:off x="8015919" y="2222421"/>
            <a:ext cx="2336705" cy="175915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28"/>
          <p:cNvCxnSpPr>
            <a:stCxn id="78" idx="6"/>
            <a:endCxn id="86" idx="2"/>
          </p:cNvCxnSpPr>
          <p:nvPr/>
        </p:nvCxnSpPr>
        <p:spPr>
          <a:xfrm flipH="1">
            <a:off x="8015919" y="2224763"/>
            <a:ext cx="1068739" cy="175681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9"/>
          <p:cNvCxnSpPr>
            <a:stCxn id="79" idx="6"/>
            <a:endCxn id="84" idx="2"/>
          </p:cNvCxnSpPr>
          <p:nvPr/>
        </p:nvCxnSpPr>
        <p:spPr>
          <a:xfrm>
            <a:off x="8346042" y="2213130"/>
            <a:ext cx="1676459" cy="177773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30"/>
          <p:cNvCxnSpPr>
            <a:stCxn id="79" idx="6"/>
            <a:endCxn id="85" idx="2"/>
          </p:cNvCxnSpPr>
          <p:nvPr/>
        </p:nvCxnSpPr>
        <p:spPr>
          <a:xfrm>
            <a:off x="8346042" y="2213130"/>
            <a:ext cx="421366" cy="178007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50"/>
          <p:cNvSpPr txBox="1"/>
          <p:nvPr/>
        </p:nvSpPr>
        <p:spPr>
          <a:xfrm>
            <a:off x="8326671" y="2664481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12"/>
          <p:cNvSpPr/>
          <p:nvPr/>
        </p:nvSpPr>
        <p:spPr>
          <a:xfrm rot="5400000">
            <a:off x="7320347" y="1628834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單箭頭接點 24"/>
          <p:cNvCxnSpPr>
            <a:stCxn id="45" idx="6"/>
            <a:endCxn id="86" idx="2"/>
          </p:cNvCxnSpPr>
          <p:nvPr/>
        </p:nvCxnSpPr>
        <p:spPr>
          <a:xfrm>
            <a:off x="7607426" y="2202992"/>
            <a:ext cx="408493" cy="177858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30"/>
          <p:cNvCxnSpPr>
            <a:stCxn id="45" idx="6"/>
            <a:endCxn id="85" idx="2"/>
          </p:cNvCxnSpPr>
          <p:nvPr/>
        </p:nvCxnSpPr>
        <p:spPr>
          <a:xfrm>
            <a:off x="7607426" y="2202992"/>
            <a:ext cx="1159982" cy="179021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49"/>
          <p:cNvSpPr txBox="1"/>
          <p:nvPr/>
        </p:nvSpPr>
        <p:spPr>
          <a:xfrm>
            <a:off x="8186979" y="1784627"/>
            <a:ext cx="1541601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字方塊 48"/>
          <p:cNvSpPr txBox="1"/>
          <p:nvPr/>
        </p:nvSpPr>
        <p:spPr>
          <a:xfrm>
            <a:off x="8240642" y="4105193"/>
            <a:ext cx="1541601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10800000">
            <a:off x="6254970" y="2868548"/>
            <a:ext cx="1702388" cy="25735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224988" y="4431023"/>
                <a:ext cx="5317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寻找模型参数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总损失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88" y="4431023"/>
                <a:ext cx="531747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60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乘号 15"/>
          <p:cNvSpPr/>
          <p:nvPr/>
        </p:nvSpPr>
        <p:spPr>
          <a:xfrm>
            <a:off x="1080727" y="1978476"/>
            <a:ext cx="644984" cy="50265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L 形 16"/>
          <p:cNvSpPr/>
          <p:nvPr/>
        </p:nvSpPr>
        <p:spPr>
          <a:xfrm rot="8097255" flipH="1" flipV="1">
            <a:off x="1258259" y="4748485"/>
            <a:ext cx="477378" cy="326168"/>
          </a:xfrm>
          <a:prstGeom prst="corner">
            <a:avLst>
              <a:gd name="adj1" fmla="val 35662"/>
              <a:gd name="adj2" fmla="val 38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0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67" grpId="0"/>
      <p:bldP spid="76" grpId="0"/>
      <p:bldP spid="77" grpId="0" animBg="1"/>
      <p:bldP spid="78" grpId="0" animBg="1"/>
      <p:bldP spid="79" grpId="0" animBg="1"/>
      <p:bldP spid="80" grpId="0"/>
      <p:bldP spid="83" grpId="0"/>
      <p:bldP spid="84" grpId="0" animBg="1"/>
      <p:bldP spid="85" grpId="0" animBg="1"/>
      <p:bldP spid="86" grpId="0" animBg="1"/>
      <p:bldP spid="87" grpId="0"/>
      <p:bldP spid="99" grpId="0" animBg="1"/>
      <p:bldP spid="45" grpId="0" animBg="1"/>
      <p:bldP spid="98" grpId="0" animBg="1"/>
      <p:bldP spid="97" grpId="0" animBg="1"/>
      <p:bldP spid="14" grpId="0" animBg="1"/>
      <p:bldP spid="15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1732852" y="2004641"/>
            <a:ext cx="7766333" cy="3938434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10617" y="1339652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線接點 42"/>
          <p:cNvCxnSpPr>
            <a:stCxn id="52" idx="4"/>
          </p:cNvCxnSpPr>
          <p:nvPr/>
        </p:nvCxnSpPr>
        <p:spPr>
          <a:xfrm flipH="1">
            <a:off x="8141880" y="6018640"/>
            <a:ext cx="3246" cy="1945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41"/>
          <p:cNvCxnSpPr>
            <a:stCxn id="51" idx="4"/>
            <a:endCxn id="44" idx="0"/>
          </p:cNvCxnSpPr>
          <p:nvPr/>
        </p:nvCxnSpPr>
        <p:spPr>
          <a:xfrm>
            <a:off x="5331324" y="5312005"/>
            <a:ext cx="10780" cy="7735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40"/>
          <p:cNvCxnSpPr>
            <a:stCxn id="49" idx="4"/>
            <a:endCxn id="43" idx="0"/>
          </p:cNvCxnSpPr>
          <p:nvPr/>
        </p:nvCxnSpPr>
        <p:spPr>
          <a:xfrm>
            <a:off x="3606525" y="4962058"/>
            <a:ext cx="7113" cy="114789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6"/>
          <p:cNvCxnSpPr>
            <a:stCxn id="33" idx="4"/>
          </p:cNvCxnSpPr>
          <p:nvPr/>
        </p:nvCxnSpPr>
        <p:spPr>
          <a:xfrm flipH="1">
            <a:off x="2101709" y="3479460"/>
            <a:ext cx="6210" cy="2633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6"/>
          <p:cNvCxnSpPr/>
          <p:nvPr/>
        </p:nvCxnSpPr>
        <p:spPr>
          <a:xfrm>
            <a:off x="2209768" y="6082002"/>
            <a:ext cx="676977" cy="0"/>
          </a:xfrm>
          <a:prstGeom prst="straightConnector1">
            <a:avLst/>
          </a:prstGeom>
          <a:ln w="63500">
            <a:solidFill>
              <a:srgbClr val="5175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"/>
          <p:cNvCxnSpPr/>
          <p:nvPr/>
        </p:nvCxnSpPr>
        <p:spPr>
          <a:xfrm>
            <a:off x="1210617" y="6223714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13"/>
          <p:cNvCxnSpPr/>
          <p:nvPr/>
        </p:nvCxnSpPr>
        <p:spPr>
          <a:xfrm flipV="1">
            <a:off x="1628849" y="2070072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9"/>
          <p:cNvSpPr txBox="1"/>
          <p:nvPr/>
        </p:nvSpPr>
        <p:spPr>
          <a:xfrm>
            <a:off x="1579984" y="1980232"/>
            <a:ext cx="96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16"/>
          <p:cNvSpPr txBox="1"/>
          <p:nvPr/>
        </p:nvSpPr>
        <p:spPr>
          <a:xfrm>
            <a:off x="4673092" y="6397547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神经网络参数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10"/>
          <p:cNvSpPr txBox="1"/>
          <p:nvPr/>
        </p:nvSpPr>
        <p:spPr>
          <a:xfrm>
            <a:off x="2922315" y="2510666"/>
            <a:ext cx="2549506" cy="400110"/>
          </a:xfrm>
          <a:prstGeom prst="rect">
            <a:avLst/>
          </a:prstGeom>
          <a:solidFill>
            <a:srgbClr val="B0E8B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初始值下的总损失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21"/>
          <p:cNvSpPr txBox="1"/>
          <p:nvPr/>
        </p:nvSpPr>
        <p:spPr>
          <a:xfrm>
            <a:off x="7175290" y="4214148"/>
            <a:ext cx="1730944" cy="400110"/>
          </a:xfrm>
          <a:prstGeom prst="rect">
            <a:avLst/>
          </a:prstGeom>
          <a:solidFill>
            <a:srgbClr val="F6B89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总损失值最小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字方塊 32"/>
          <p:cNvSpPr txBox="1"/>
          <p:nvPr/>
        </p:nvSpPr>
        <p:spPr>
          <a:xfrm>
            <a:off x="3263981" y="3438162"/>
            <a:ext cx="2212075" cy="400110"/>
          </a:xfrm>
          <a:prstGeom prst="rect">
            <a:avLst/>
          </a:prstGeom>
          <a:solidFill>
            <a:srgbClr val="6EBF9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总损失变小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線單箭頭接點 33"/>
          <p:cNvCxnSpPr/>
          <p:nvPr/>
        </p:nvCxnSpPr>
        <p:spPr>
          <a:xfrm flipH="1" flipV="1">
            <a:off x="8119981" y="4918017"/>
            <a:ext cx="12227" cy="815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5"/>
          <p:cNvCxnSpPr/>
          <p:nvPr/>
        </p:nvCxnSpPr>
        <p:spPr>
          <a:xfrm flipV="1">
            <a:off x="3607235" y="4000368"/>
            <a:ext cx="6402" cy="6936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6"/>
          <p:cNvCxnSpPr/>
          <p:nvPr/>
        </p:nvCxnSpPr>
        <p:spPr>
          <a:xfrm flipV="1">
            <a:off x="2223234" y="2987410"/>
            <a:ext cx="690532" cy="3017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34"/>
          <p:cNvSpPr/>
          <p:nvPr/>
        </p:nvSpPr>
        <p:spPr>
          <a:xfrm>
            <a:off x="1993651" y="6115655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37"/>
          <p:cNvSpPr/>
          <p:nvPr/>
        </p:nvSpPr>
        <p:spPr>
          <a:xfrm>
            <a:off x="3505579" y="6109956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38"/>
          <p:cNvSpPr/>
          <p:nvPr/>
        </p:nvSpPr>
        <p:spPr>
          <a:xfrm>
            <a:off x="5234045" y="6085508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39"/>
          <p:cNvSpPr/>
          <p:nvPr/>
        </p:nvSpPr>
        <p:spPr>
          <a:xfrm>
            <a:off x="8037323" y="6118814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右箭头 47"/>
          <p:cNvSpPr/>
          <p:nvPr/>
        </p:nvSpPr>
        <p:spPr>
          <a:xfrm>
            <a:off x="1732852" y="5231290"/>
            <a:ext cx="5274334" cy="946634"/>
          </a:xfrm>
          <a:prstGeom prst="rightArrow">
            <a:avLst/>
          </a:prstGeom>
          <a:solidFill>
            <a:srgbClr val="5175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通过调节参数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，逐步逼近总损失最小值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線單箭頭接點 35"/>
          <p:cNvCxnSpPr/>
          <p:nvPr/>
        </p:nvCxnSpPr>
        <p:spPr>
          <a:xfrm flipH="1" flipV="1">
            <a:off x="5330005" y="4052032"/>
            <a:ext cx="12098" cy="9100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20"/>
          <p:cNvSpPr/>
          <p:nvPr/>
        </p:nvSpPr>
        <p:spPr>
          <a:xfrm>
            <a:off x="8037067" y="5791782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20"/>
          <p:cNvSpPr/>
          <p:nvPr/>
        </p:nvSpPr>
        <p:spPr>
          <a:xfrm>
            <a:off x="1999860" y="3252602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20"/>
          <p:cNvSpPr/>
          <p:nvPr/>
        </p:nvSpPr>
        <p:spPr>
          <a:xfrm>
            <a:off x="3498466" y="4735200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20"/>
          <p:cNvSpPr/>
          <p:nvPr/>
        </p:nvSpPr>
        <p:spPr>
          <a:xfrm>
            <a:off x="5223265" y="5085147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0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90940" y="1357896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92029" y="5973901"/>
            <a:ext cx="13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線單箭頭接點 27"/>
          <p:cNvCxnSpPr/>
          <p:nvPr/>
        </p:nvCxnSpPr>
        <p:spPr>
          <a:xfrm>
            <a:off x="564527" y="583503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146206"/>
              </p:ext>
            </p:extLst>
          </p:nvPr>
        </p:nvGraphicFramePr>
        <p:xfrm>
          <a:off x="8328057" y="586789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57" y="586789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29"/>
          <p:cNvCxnSpPr/>
          <p:nvPr/>
        </p:nvCxnSpPr>
        <p:spPr>
          <a:xfrm flipV="1">
            <a:off x="1377582" y="228140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34"/>
          <p:cNvSpPr txBox="1"/>
          <p:nvPr/>
        </p:nvSpPr>
        <p:spPr>
          <a:xfrm>
            <a:off x="2226428" y="2281400"/>
            <a:ext cx="663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选择一个初始值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Random, RBM 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7"/>
              <p:cNvSpPr txBox="1"/>
              <p:nvPr/>
            </p:nvSpPr>
            <p:spPr>
              <a:xfrm>
                <a:off x="2653489" y="2627600"/>
                <a:ext cx="4743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计算梯度值</a:t>
                </a:r>
                <a:r>
                  <a:rPr lang="en-US" altLang="zh-TW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489" y="2627600"/>
                <a:ext cx="474346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57"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2"/>
          <p:cNvSpPr txBox="1"/>
          <p:nvPr/>
        </p:nvSpPr>
        <p:spPr>
          <a:xfrm>
            <a:off x="3012833" y="3888836"/>
            <a:ext cx="1633045" cy="461665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梯度为正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20"/>
          <p:cNvSpPr txBox="1"/>
          <p:nvPr/>
        </p:nvSpPr>
        <p:spPr>
          <a:xfrm>
            <a:off x="3018672" y="3272472"/>
            <a:ext cx="1633045" cy="461665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梯度为负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向右箭號 3"/>
          <p:cNvSpPr/>
          <p:nvPr/>
        </p:nvSpPr>
        <p:spPr>
          <a:xfrm>
            <a:off x="4762006" y="3926055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向右箭號 22"/>
          <p:cNvSpPr/>
          <p:nvPr/>
        </p:nvSpPr>
        <p:spPr>
          <a:xfrm>
            <a:off x="4772217" y="3277509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字方塊 23"/>
          <p:cNvSpPr txBox="1"/>
          <p:nvPr/>
        </p:nvSpPr>
        <p:spPr>
          <a:xfrm>
            <a:off x="5556073" y="3876654"/>
            <a:ext cx="1707370" cy="461665"/>
          </a:xfrm>
          <a:prstGeom prst="rect">
            <a:avLst/>
          </a:prstGeom>
          <a:solidFill>
            <a:srgbClr val="EB8E9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30"/>
          <p:cNvSpPr txBox="1"/>
          <p:nvPr/>
        </p:nvSpPr>
        <p:spPr>
          <a:xfrm>
            <a:off x="5556073" y="3258612"/>
            <a:ext cx="1707370" cy="461665"/>
          </a:xfrm>
          <a:prstGeom prst="rect">
            <a:avLst/>
          </a:prstGeom>
          <a:solidFill>
            <a:srgbClr val="EB8E9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向右箭號 31"/>
          <p:cNvSpPr/>
          <p:nvPr/>
        </p:nvSpPr>
        <p:spPr>
          <a:xfrm>
            <a:off x="2061240" y="5695627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線單箭頭接點 6"/>
          <p:cNvCxnSpPr/>
          <p:nvPr/>
        </p:nvCxnSpPr>
        <p:spPr>
          <a:xfrm flipH="1">
            <a:off x="2001506" y="3024791"/>
            <a:ext cx="666417" cy="39416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形标注 34"/>
              <p:cNvSpPr/>
              <p:nvPr/>
            </p:nvSpPr>
            <p:spPr>
              <a:xfrm>
                <a:off x="8845631" y="2356509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网络参数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椭圆形标注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31" y="2356509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1" y="1378728"/>
            <a:ext cx="498966" cy="498966"/>
          </a:xfrm>
          <a:prstGeom prst="rect">
            <a:avLst/>
          </a:prstGeom>
        </p:spPr>
      </p:pic>
      <p:sp>
        <p:nvSpPr>
          <p:cNvPr id="12" name="橢圓 69"/>
          <p:cNvSpPr/>
          <p:nvPr/>
        </p:nvSpPr>
        <p:spPr>
          <a:xfrm>
            <a:off x="1797556" y="5698192"/>
            <a:ext cx="191799" cy="191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線接點 70"/>
          <p:cNvCxnSpPr/>
          <p:nvPr/>
        </p:nvCxnSpPr>
        <p:spPr>
          <a:xfrm>
            <a:off x="1894217" y="3528704"/>
            <a:ext cx="0" cy="207674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8"/>
          <p:cNvCxnSpPr/>
          <p:nvPr/>
        </p:nvCxnSpPr>
        <p:spPr>
          <a:xfrm>
            <a:off x="1529652" y="2792870"/>
            <a:ext cx="901013" cy="1704846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1529653" y="2131641"/>
            <a:ext cx="7331312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橢圓 69"/>
          <p:cNvSpPr/>
          <p:nvPr/>
        </p:nvSpPr>
        <p:spPr>
          <a:xfrm>
            <a:off x="1797555" y="3406962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16336" y="134122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線單箭頭接點 27"/>
          <p:cNvCxnSpPr/>
          <p:nvPr/>
        </p:nvCxnSpPr>
        <p:spPr>
          <a:xfrm>
            <a:off x="717018" y="5874077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146206"/>
              </p:ext>
            </p:extLst>
          </p:nvPr>
        </p:nvGraphicFramePr>
        <p:xfrm>
          <a:off x="8480548" y="590693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1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0548" y="5906935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29"/>
          <p:cNvCxnSpPr/>
          <p:nvPr/>
        </p:nvCxnSpPr>
        <p:spPr>
          <a:xfrm flipV="1">
            <a:off x="1530073" y="232044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34"/>
          <p:cNvSpPr txBox="1"/>
          <p:nvPr/>
        </p:nvSpPr>
        <p:spPr>
          <a:xfrm>
            <a:off x="2378919" y="2320441"/>
            <a:ext cx="663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选择一个初始值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Random, RBM 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69"/>
          <p:cNvSpPr/>
          <p:nvPr/>
        </p:nvSpPr>
        <p:spPr>
          <a:xfrm>
            <a:off x="1867024" y="571513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線接點 70"/>
          <p:cNvCxnSpPr>
            <a:endCxn id="12" idx="0"/>
          </p:cNvCxnSpPr>
          <p:nvPr/>
        </p:nvCxnSpPr>
        <p:spPr>
          <a:xfrm>
            <a:off x="1944628" y="3466119"/>
            <a:ext cx="18296" cy="22490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7"/>
              <p:cNvSpPr txBox="1"/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计算梯度值</a:t>
                </a:r>
                <a:r>
                  <a:rPr lang="en-US" altLang="zh-TW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164"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8"/>
          <p:cNvCxnSpPr/>
          <p:nvPr/>
        </p:nvCxnSpPr>
        <p:spPr>
          <a:xfrm>
            <a:off x="1651000" y="2971800"/>
            <a:ext cx="658192" cy="123979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右箭號 31"/>
          <p:cNvSpPr/>
          <p:nvPr/>
        </p:nvSpPr>
        <p:spPr>
          <a:xfrm>
            <a:off x="2098531" y="5678900"/>
            <a:ext cx="692462" cy="2181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線單箭頭接點 6"/>
          <p:cNvCxnSpPr/>
          <p:nvPr/>
        </p:nvCxnSpPr>
        <p:spPr>
          <a:xfrm flipH="1">
            <a:off x="2058824" y="3239030"/>
            <a:ext cx="859683" cy="22708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6"/>
              <p:cNvSpPr txBox="1"/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333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3156593" y="2727456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2"/>
              <p:cNvSpPr txBox="1"/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5333" r="-28235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左大括弧 4"/>
          <p:cNvSpPr/>
          <p:nvPr/>
        </p:nvSpPr>
        <p:spPr>
          <a:xfrm rot="5400000">
            <a:off x="2264882" y="5154183"/>
            <a:ext cx="288195" cy="928704"/>
          </a:xfrm>
          <a:prstGeom prst="leftBrace">
            <a:avLst>
              <a:gd name="adj1" fmla="val 37394"/>
              <a:gd name="adj2" fmla="val 512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69"/>
          <p:cNvSpPr/>
          <p:nvPr/>
        </p:nvSpPr>
        <p:spPr>
          <a:xfrm>
            <a:off x="2822608" y="5735771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字方塊 33"/>
          <p:cNvSpPr txBox="1"/>
          <p:nvPr/>
        </p:nvSpPr>
        <p:spPr>
          <a:xfrm>
            <a:off x="3197415" y="5966775"/>
            <a:ext cx="24507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  <a:r>
              <a:rPr lang="en-US" altLang="zh-TW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下弧形箭头 41"/>
          <p:cNvSpPr/>
          <p:nvPr/>
        </p:nvSpPr>
        <p:spPr>
          <a:xfrm>
            <a:off x="4097566" y="3697854"/>
            <a:ext cx="2167229" cy="709755"/>
          </a:xfrm>
          <a:prstGeom prst="curved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09144" y="3981633"/>
            <a:ext cx="119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線接點 35"/>
          <p:cNvCxnSpPr/>
          <p:nvPr/>
        </p:nvCxnSpPr>
        <p:spPr>
          <a:xfrm>
            <a:off x="2918507" y="4732713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23"/>
          <p:cNvCxnSpPr/>
          <p:nvPr/>
        </p:nvCxnSpPr>
        <p:spPr>
          <a:xfrm>
            <a:off x="2383924" y="4536403"/>
            <a:ext cx="1223123" cy="40667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31"/>
          <p:cNvCxnSpPr/>
          <p:nvPr/>
        </p:nvCxnSpPr>
        <p:spPr>
          <a:xfrm>
            <a:off x="3828917" y="4809369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左大括弧 38"/>
          <p:cNvSpPr/>
          <p:nvPr/>
        </p:nvSpPr>
        <p:spPr>
          <a:xfrm rot="5400000">
            <a:off x="3230604" y="5207258"/>
            <a:ext cx="312400" cy="820996"/>
          </a:xfrm>
          <a:prstGeom prst="leftBrace">
            <a:avLst>
              <a:gd name="adj1" fmla="val 1691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橢圓 69"/>
          <p:cNvSpPr/>
          <p:nvPr/>
        </p:nvSpPr>
        <p:spPr>
          <a:xfrm>
            <a:off x="3733018" y="5755160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1571738" y="2142940"/>
            <a:ext cx="7321537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37"/>
              <p:cNvSpPr txBox="1"/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非常</m:t>
                    </m:r>
                  </m:oMath>
                </a14:m>
                <a:r>
                  <a:rPr lang="zh-CN" altLang="en-US" sz="24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小（更新很小）</a:t>
                </a:r>
                <a:endParaRPr lang="zh-TW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7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形标注 49"/>
              <p:cNvSpPr/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网络参数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椭圆形标注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69"/>
          <p:cNvSpPr/>
          <p:nvPr/>
        </p:nvSpPr>
        <p:spPr>
          <a:xfrm>
            <a:off x="1861950" y="3355446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橢圓 69"/>
          <p:cNvSpPr/>
          <p:nvPr/>
        </p:nvSpPr>
        <p:spPr>
          <a:xfrm>
            <a:off x="2838597" y="45381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橢圓 69"/>
          <p:cNvSpPr/>
          <p:nvPr/>
        </p:nvSpPr>
        <p:spPr>
          <a:xfrm>
            <a:off x="3726863" y="4613348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80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/>
      <p:bldP spid="36" grpId="0" animBg="1"/>
      <p:bldP spid="37" grpId="0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線接點 41"/>
          <p:cNvCxnSpPr/>
          <p:nvPr/>
        </p:nvCxnSpPr>
        <p:spPr>
          <a:xfrm>
            <a:off x="4405972" y="4782252"/>
            <a:ext cx="6925" cy="12447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cxnSp>
        <p:nvCxnSpPr>
          <p:cNvPr id="105" name="直線接點 42"/>
          <p:cNvCxnSpPr>
            <a:stCxn id="36" idx="8"/>
            <a:endCxn id="131" idx="0"/>
          </p:cNvCxnSpPr>
          <p:nvPr/>
        </p:nvCxnSpPr>
        <p:spPr>
          <a:xfrm>
            <a:off x="7800885" y="5688221"/>
            <a:ext cx="1058" cy="313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41"/>
          <p:cNvCxnSpPr/>
          <p:nvPr/>
        </p:nvCxnSpPr>
        <p:spPr>
          <a:xfrm>
            <a:off x="5403496" y="5262843"/>
            <a:ext cx="1" cy="7387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40"/>
          <p:cNvCxnSpPr>
            <a:stCxn id="37" idx="4"/>
          </p:cNvCxnSpPr>
          <p:nvPr/>
        </p:nvCxnSpPr>
        <p:spPr>
          <a:xfrm flipH="1">
            <a:off x="3262230" y="4775127"/>
            <a:ext cx="6402" cy="121480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6"/>
          <p:cNvCxnSpPr>
            <a:stCxn id="39" idx="4"/>
          </p:cNvCxnSpPr>
          <p:nvPr/>
        </p:nvCxnSpPr>
        <p:spPr>
          <a:xfrm>
            <a:off x="2147834" y="3547554"/>
            <a:ext cx="15269" cy="247360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26"/>
          <p:cNvCxnSpPr/>
          <p:nvPr/>
        </p:nvCxnSpPr>
        <p:spPr>
          <a:xfrm flipV="1">
            <a:off x="2271162" y="5983133"/>
            <a:ext cx="889411" cy="68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4"/>
          <p:cNvCxnSpPr/>
          <p:nvPr/>
        </p:nvCxnSpPr>
        <p:spPr>
          <a:xfrm>
            <a:off x="1272011" y="6131648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3"/>
          <p:cNvCxnSpPr/>
          <p:nvPr/>
        </p:nvCxnSpPr>
        <p:spPr>
          <a:xfrm flipV="1">
            <a:off x="1690243" y="1978006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字方塊 9"/>
          <p:cNvSpPr txBox="1"/>
          <p:nvPr/>
        </p:nvSpPr>
        <p:spPr>
          <a:xfrm>
            <a:off x="1641378" y="1888166"/>
            <a:ext cx="110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字方塊 16"/>
          <p:cNvSpPr txBox="1"/>
          <p:nvPr/>
        </p:nvSpPr>
        <p:spPr>
          <a:xfrm>
            <a:off x="3059366" y="6304269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神经网络参数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字方塊 10"/>
          <p:cNvSpPr txBox="1"/>
          <p:nvPr/>
        </p:nvSpPr>
        <p:spPr>
          <a:xfrm>
            <a:off x="2455394" y="2589430"/>
            <a:ext cx="2048188" cy="707886"/>
          </a:xfrm>
          <a:prstGeom prst="rect">
            <a:avLst/>
          </a:prstGeom>
          <a:solidFill>
            <a:srgbClr val="B0E8B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在平坦区变化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非常缓慢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27"/>
              <p:cNvSpPr txBox="1"/>
              <p:nvPr/>
            </p:nvSpPr>
            <p:spPr>
              <a:xfrm>
                <a:off x="8408845" y="5186905"/>
                <a:ext cx="1288691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0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45" y="5186905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文字方塊 32"/>
          <p:cNvSpPr txBox="1"/>
          <p:nvPr/>
        </p:nvSpPr>
        <p:spPr>
          <a:xfrm>
            <a:off x="3907468" y="3474569"/>
            <a:ext cx="1447103" cy="400110"/>
          </a:xfrm>
          <a:prstGeom prst="rect">
            <a:avLst/>
          </a:prstGeom>
          <a:solidFill>
            <a:srgbClr val="6EBF9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鞍点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3" name="直線單箭頭接點 33"/>
          <p:cNvCxnSpPr/>
          <p:nvPr/>
        </p:nvCxnSpPr>
        <p:spPr>
          <a:xfrm flipH="1" flipV="1">
            <a:off x="5401210" y="4650930"/>
            <a:ext cx="2286" cy="33232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35"/>
          <p:cNvCxnSpPr/>
          <p:nvPr/>
        </p:nvCxnSpPr>
        <p:spPr>
          <a:xfrm flipV="1">
            <a:off x="4395523" y="4136616"/>
            <a:ext cx="0" cy="33374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36"/>
          <p:cNvCxnSpPr/>
          <p:nvPr/>
        </p:nvCxnSpPr>
        <p:spPr>
          <a:xfrm flipH="1" flipV="1">
            <a:off x="3231270" y="3511007"/>
            <a:ext cx="5402" cy="86871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25"/>
              <p:cNvSpPr txBox="1"/>
              <p:nvPr/>
            </p:nvSpPr>
            <p:spPr>
              <a:xfrm>
                <a:off x="5507126" y="5179169"/>
                <a:ext cx="1292685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26" y="5179169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28"/>
              <p:cNvSpPr txBox="1"/>
              <p:nvPr/>
            </p:nvSpPr>
            <p:spPr>
              <a:xfrm>
                <a:off x="3392514" y="5160664"/>
                <a:ext cx="1303192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7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14" y="5160664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橢圓 34"/>
          <p:cNvSpPr/>
          <p:nvPr/>
        </p:nvSpPr>
        <p:spPr>
          <a:xfrm>
            <a:off x="2055045" y="6023589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橢圓 37"/>
          <p:cNvSpPr/>
          <p:nvPr/>
        </p:nvSpPr>
        <p:spPr>
          <a:xfrm>
            <a:off x="3160573" y="6017890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橢圓 38"/>
          <p:cNvSpPr/>
          <p:nvPr/>
        </p:nvSpPr>
        <p:spPr>
          <a:xfrm>
            <a:off x="5295439" y="5993442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橢圓 39"/>
          <p:cNvSpPr/>
          <p:nvPr/>
        </p:nvSpPr>
        <p:spPr>
          <a:xfrm>
            <a:off x="7693884" y="6001638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72011" y="1324318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1742728" y="2104067"/>
            <a:ext cx="7321537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橢圓 20"/>
          <p:cNvSpPr/>
          <p:nvPr/>
        </p:nvSpPr>
        <p:spPr>
          <a:xfrm>
            <a:off x="3160573" y="4548269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20"/>
          <p:cNvSpPr/>
          <p:nvPr/>
        </p:nvSpPr>
        <p:spPr>
          <a:xfrm>
            <a:off x="2039775" y="3320696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20"/>
          <p:cNvSpPr/>
          <p:nvPr/>
        </p:nvSpPr>
        <p:spPr>
          <a:xfrm>
            <a:off x="4287464" y="4548269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20"/>
          <p:cNvSpPr/>
          <p:nvPr/>
        </p:nvSpPr>
        <p:spPr>
          <a:xfrm>
            <a:off x="5281255" y="5039027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21"/>
          <p:cNvSpPr txBox="1"/>
          <p:nvPr/>
        </p:nvSpPr>
        <p:spPr>
          <a:xfrm>
            <a:off x="7058007" y="4208277"/>
            <a:ext cx="1505723" cy="400110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最优值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橢圓 38"/>
          <p:cNvSpPr/>
          <p:nvPr/>
        </p:nvSpPr>
        <p:spPr>
          <a:xfrm>
            <a:off x="4304839" y="6018842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線單箭頭接點 33"/>
          <p:cNvCxnSpPr>
            <a:endCxn id="51" idx="2"/>
          </p:cNvCxnSpPr>
          <p:nvPr/>
        </p:nvCxnSpPr>
        <p:spPr>
          <a:xfrm flipV="1">
            <a:off x="7810868" y="4608387"/>
            <a:ext cx="1" cy="81701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20"/>
          <p:cNvSpPr/>
          <p:nvPr/>
        </p:nvSpPr>
        <p:spPr>
          <a:xfrm>
            <a:off x="7693884" y="5520763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文字方塊 21"/>
          <p:cNvSpPr txBox="1"/>
          <p:nvPr/>
        </p:nvSpPr>
        <p:spPr>
          <a:xfrm>
            <a:off x="4642992" y="4195577"/>
            <a:ext cx="1984789" cy="400110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停在局部最优值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9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10617" y="132150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初始值影响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方塊 8"/>
          <p:cNvSpPr txBox="1"/>
          <p:nvPr/>
        </p:nvSpPr>
        <p:spPr>
          <a:xfrm>
            <a:off x="6452565" y="4221512"/>
            <a:ext cx="4342436" cy="8309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选取不同的初始值，可能到达不同的局部最小值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" y="2150620"/>
            <a:ext cx="5610225" cy="34795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677071" y="5008120"/>
            <a:ext cx="1387227" cy="62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23465" y="3181082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2801620" y="302438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2796763" y="458087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556208" y="403684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387921" y="2863751"/>
            <a:ext cx="36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</a:t>
            </a:r>
            <a:endParaRPr lang="zh-CN" altLang="en-US" sz="2800" dirty="0"/>
          </a:p>
        </p:txBody>
      </p:sp>
      <p:cxnSp>
        <p:nvCxnSpPr>
          <p:cNvPr id="4" name="直接箭头连接符 3"/>
          <p:cNvCxnSpPr>
            <a:stCxn id="16" idx="3"/>
            <a:endCxn id="18" idx="1"/>
          </p:cNvCxnSpPr>
          <p:nvPr/>
        </p:nvCxnSpPr>
        <p:spPr>
          <a:xfrm>
            <a:off x="6754303" y="3125361"/>
            <a:ext cx="103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91718" y="2863751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392680" y="3388389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endParaRPr lang="zh-CN" altLang="en-US" sz="2800" dirty="0"/>
          </a:p>
        </p:txBody>
      </p:sp>
      <p:cxnSp>
        <p:nvCxnSpPr>
          <p:cNvPr id="20" name="直接箭头连接符 19"/>
          <p:cNvCxnSpPr>
            <a:stCxn id="19" idx="3"/>
            <a:endCxn id="23" idx="1"/>
          </p:cNvCxnSpPr>
          <p:nvPr/>
        </p:nvCxnSpPr>
        <p:spPr>
          <a:xfrm>
            <a:off x="6739276" y="3649999"/>
            <a:ext cx="103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76691" y="3388389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339470" y="2302059"/>
            <a:ext cx="186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72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9914" y="1379528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2635" y="307570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4118" y="3587510"/>
            <a:ext cx="9647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" y="304391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" y="4474612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2635" y="449845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4118" y="498909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9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1815151" y="3661976"/>
            <a:ext cx="6474761" cy="2603607"/>
            <a:chOff x="1782898" y="1852294"/>
            <a:chExt cx="8509628" cy="3525248"/>
          </a:xfrm>
        </p:grpSpPr>
        <p:cxnSp>
          <p:nvCxnSpPr>
            <p:cNvPr id="99" name="直線單箭頭接點 10"/>
            <p:cNvCxnSpPr/>
            <p:nvPr/>
          </p:nvCxnSpPr>
          <p:spPr>
            <a:xfrm>
              <a:off x="8424402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11"/>
            <p:cNvCxnSpPr/>
            <p:nvPr/>
          </p:nvCxnSpPr>
          <p:spPr>
            <a:xfrm>
              <a:off x="8533718" y="4747788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2"/>
            <p:cNvCxnSpPr/>
            <p:nvPr/>
          </p:nvCxnSpPr>
          <p:spPr>
            <a:xfrm>
              <a:off x="8400518" y="2723095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橢圓 17"/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橢圓 18"/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橢圓 19"/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字方塊 20"/>
            <p:cNvSpPr txBox="1"/>
            <p:nvPr/>
          </p:nvSpPr>
          <p:spPr>
            <a:xfrm rot="5400000">
              <a:off x="2369676" y="3896562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橢圓 24"/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橢圓 25"/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橢圓 26"/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字方塊 27"/>
            <p:cNvSpPr txBox="1"/>
            <p:nvPr/>
          </p:nvSpPr>
          <p:spPr>
            <a:xfrm rot="5400000">
              <a:off x="3976639" y="4157815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8037595" y="2383235"/>
              <a:ext cx="746342" cy="274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橢圓 28"/>
            <p:cNvSpPr/>
            <p:nvPr/>
          </p:nvSpPr>
          <p:spPr>
            <a:xfrm>
              <a:off x="8113439" y="2445372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橢圓 29"/>
            <p:cNvSpPr/>
            <p:nvPr/>
          </p:nvSpPr>
          <p:spPr>
            <a:xfrm>
              <a:off x="8115781" y="3205281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橢圓 30"/>
            <p:cNvSpPr/>
            <p:nvPr/>
          </p:nvSpPr>
          <p:spPr>
            <a:xfrm>
              <a:off x="8122809" y="4451954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字方塊 31"/>
            <p:cNvSpPr txBox="1"/>
            <p:nvPr/>
          </p:nvSpPr>
          <p:spPr>
            <a:xfrm rot="5400000">
              <a:off x="8120062" y="3874291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字方塊 32"/>
            <p:cNvSpPr txBox="1"/>
            <p:nvPr/>
          </p:nvSpPr>
          <p:spPr>
            <a:xfrm>
              <a:off x="6238035" y="191298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字方塊 33"/>
            <p:cNvSpPr txBox="1"/>
            <p:nvPr/>
          </p:nvSpPr>
          <p:spPr>
            <a:xfrm>
              <a:off x="6237085" y="26694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字方塊 34"/>
            <p:cNvSpPr txBox="1"/>
            <p:nvPr/>
          </p:nvSpPr>
          <p:spPr>
            <a:xfrm>
              <a:off x="6265083" y="46718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0" name="直線單箭頭接點 35"/>
            <p:cNvCxnSpPr>
              <a:stCxn id="103" idx="6"/>
              <a:endCxn id="108" idx="2"/>
            </p:cNvCxnSpPr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38"/>
            <p:cNvCxnSpPr>
              <a:stCxn id="104" idx="6"/>
              <a:endCxn id="108" idx="2"/>
            </p:cNvCxnSpPr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39"/>
            <p:cNvCxnSpPr>
              <a:stCxn id="103" idx="6"/>
              <a:endCxn id="109" idx="2"/>
            </p:cNvCxnSpPr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40"/>
            <p:cNvCxnSpPr>
              <a:stCxn id="103" idx="6"/>
              <a:endCxn id="110" idx="2"/>
            </p:cNvCxnSpPr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41"/>
            <p:cNvCxnSpPr>
              <a:stCxn id="104" idx="6"/>
              <a:endCxn id="110" idx="2"/>
            </p:cNvCxnSpPr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42"/>
            <p:cNvCxnSpPr>
              <a:stCxn id="105" idx="6"/>
              <a:endCxn id="108" idx="2"/>
            </p:cNvCxnSpPr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單箭頭接點 43"/>
            <p:cNvCxnSpPr>
              <a:stCxn id="105" idx="6"/>
              <a:endCxn id="109" idx="2"/>
            </p:cNvCxnSpPr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文字方塊 53"/>
            <p:cNvSpPr txBox="1"/>
            <p:nvPr/>
          </p:nvSpPr>
          <p:spPr>
            <a:xfrm rot="5400000">
              <a:off x="9393080" y="3905263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文字方塊 54"/>
            <p:cNvSpPr txBox="1"/>
            <p:nvPr/>
          </p:nvSpPr>
          <p:spPr>
            <a:xfrm>
              <a:off x="9462173" y="2383235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文字方塊 55"/>
            <p:cNvSpPr txBox="1"/>
            <p:nvPr/>
          </p:nvSpPr>
          <p:spPr>
            <a:xfrm>
              <a:off x="9450889" y="3181455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文字方塊 56"/>
            <p:cNvSpPr txBox="1"/>
            <p:nvPr/>
          </p:nvSpPr>
          <p:spPr>
            <a:xfrm>
              <a:off x="9450888" y="4447687"/>
              <a:ext cx="84163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橢圓 24"/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0" name="直線單箭頭接點 35"/>
            <p:cNvCxnSpPr>
              <a:endCxn id="103" idx="2"/>
            </p:cNvCxnSpPr>
            <p:nvPr/>
          </p:nvCxnSpPr>
          <p:spPr>
            <a:xfrm>
              <a:off x="1815151" y="2751559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單箭頭接點 35"/>
            <p:cNvCxnSpPr/>
            <p:nvPr/>
          </p:nvCxnSpPr>
          <p:spPr>
            <a:xfrm>
              <a:off x="1805860" y="3530129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單箭頭接點 35"/>
            <p:cNvCxnSpPr/>
            <p:nvPr/>
          </p:nvCxnSpPr>
          <p:spPr>
            <a:xfrm>
              <a:off x="1805860" y="4762973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文字方塊 54"/>
            <p:cNvSpPr txBox="1"/>
            <p:nvPr/>
          </p:nvSpPr>
          <p:spPr>
            <a:xfrm>
              <a:off x="1799464" y="2219157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文字方塊 54"/>
            <p:cNvSpPr txBox="1"/>
            <p:nvPr/>
          </p:nvSpPr>
          <p:spPr>
            <a:xfrm>
              <a:off x="1782898" y="2993107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文字方塊 54"/>
            <p:cNvSpPr txBox="1"/>
            <p:nvPr/>
          </p:nvSpPr>
          <p:spPr>
            <a:xfrm>
              <a:off x="1794623" y="4213488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6" name="直線單箭頭接點 35"/>
            <p:cNvCxnSpPr>
              <a:endCxn id="209" idx="2"/>
            </p:cNvCxnSpPr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單箭頭接點 38"/>
            <p:cNvCxnSpPr>
              <a:stCxn id="105" idx="6"/>
            </p:cNvCxnSpPr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矩形 218"/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橢圓 24"/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橢圓 25"/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橢圓 26"/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文字方塊 27"/>
            <p:cNvSpPr txBox="1"/>
            <p:nvPr/>
          </p:nvSpPr>
          <p:spPr>
            <a:xfrm rot="5400000">
              <a:off x="5575995" y="4159490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橢圓 24"/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239" name="直線單箭頭接點 35"/>
              <p:cNvCxnSpPr>
                <a:stCxn id="209" idx="6"/>
                <a:endCxn id="224" idx="2"/>
              </p:cNvCxnSpPr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單箭頭接點 35"/>
              <p:cNvCxnSpPr>
                <a:stCxn id="209" idx="6"/>
                <a:endCxn id="220" idx="2"/>
              </p:cNvCxnSpPr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單箭頭接點 35"/>
              <p:cNvCxnSpPr>
                <a:stCxn id="209" idx="6"/>
                <a:endCxn id="221" idx="2"/>
              </p:cNvCxnSpPr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單箭頭接點 35"/>
              <p:cNvCxnSpPr>
                <a:endCxn id="222" idx="2"/>
              </p:cNvCxnSpPr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線單箭頭接點 35"/>
              <p:cNvCxnSpPr>
                <a:stCxn id="108" idx="6"/>
                <a:endCxn id="224" idx="2"/>
              </p:cNvCxnSpPr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線單箭頭接點 35"/>
              <p:cNvCxnSpPr>
                <a:stCxn id="108" idx="6"/>
                <a:endCxn id="220" idx="2"/>
              </p:cNvCxnSpPr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線單箭頭接點 35"/>
              <p:cNvCxnSpPr>
                <a:endCxn id="221" idx="2"/>
              </p:cNvCxnSpPr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線單箭頭接點 35"/>
              <p:cNvCxnSpPr>
                <a:stCxn id="108" idx="6"/>
                <a:endCxn id="222" idx="2"/>
              </p:cNvCxnSpPr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線單箭頭接點 35"/>
              <p:cNvCxnSpPr>
                <a:stCxn id="109" idx="6"/>
              </p:cNvCxnSpPr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線單箭頭接點 35"/>
              <p:cNvCxnSpPr>
                <a:stCxn id="109" idx="6"/>
              </p:cNvCxnSpPr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線單箭頭接點 35"/>
              <p:cNvCxnSpPr>
                <a:stCxn id="109" idx="6"/>
                <a:endCxn id="221" idx="2"/>
              </p:cNvCxnSpPr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線單箭頭接點 35"/>
              <p:cNvCxnSpPr>
                <a:stCxn id="109" idx="6"/>
                <a:endCxn id="222" idx="2"/>
              </p:cNvCxnSpPr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線單箭頭接點 35"/>
              <p:cNvCxnSpPr>
                <a:stCxn id="110" idx="6"/>
                <a:endCxn id="224" idx="2"/>
              </p:cNvCxnSpPr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線單箭頭接點 35"/>
              <p:cNvCxnSpPr>
                <a:stCxn id="110" idx="6"/>
              </p:cNvCxnSpPr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線單箭頭接點 35"/>
              <p:cNvCxnSpPr>
                <a:stCxn id="110" idx="6"/>
                <a:endCxn id="221" idx="2"/>
              </p:cNvCxnSpPr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線單箭頭接點 35"/>
              <p:cNvCxnSpPr>
                <a:endCxn id="222" idx="2"/>
              </p:cNvCxnSpPr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6" name="文字方塊 33"/>
            <p:cNvSpPr txBox="1"/>
            <p:nvPr/>
          </p:nvSpPr>
          <p:spPr>
            <a:xfrm>
              <a:off x="6249214" y="344306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7" name="直線單箭頭接點 35"/>
            <p:cNvCxnSpPr>
              <a:endCxn id="113" idx="2"/>
            </p:cNvCxnSpPr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單箭頭接點 35"/>
            <p:cNvCxnSpPr>
              <a:endCxn id="114" idx="2"/>
            </p:cNvCxnSpPr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單箭頭接點 35"/>
            <p:cNvCxnSpPr>
              <a:endCxn id="115" idx="2"/>
            </p:cNvCxnSpPr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單箭頭接點 35"/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單箭頭接點 35"/>
            <p:cNvCxnSpPr>
              <a:endCxn id="114" idx="2"/>
            </p:cNvCxnSpPr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單箭頭接點 35"/>
            <p:cNvCxnSpPr>
              <a:endCxn id="115" idx="2"/>
            </p:cNvCxnSpPr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單箭頭接點 35"/>
            <p:cNvCxnSpPr>
              <a:endCxn id="113" idx="2"/>
            </p:cNvCxnSpPr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單箭頭接點 35"/>
            <p:cNvCxnSpPr>
              <a:endCxn id="114" idx="2"/>
            </p:cNvCxnSpPr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單箭頭接點 35"/>
            <p:cNvCxnSpPr>
              <a:endCxn id="115" idx="2"/>
            </p:cNvCxnSpPr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單箭頭接點 35"/>
            <p:cNvCxnSpPr>
              <a:endCxn id="113" idx="2"/>
            </p:cNvCxnSpPr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單箭頭接點 35"/>
            <p:cNvCxnSpPr>
              <a:endCxn id="115" idx="2"/>
            </p:cNvCxnSpPr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單箭頭接點 35"/>
            <p:cNvCxnSpPr>
              <a:endCxn id="114" idx="2"/>
            </p:cNvCxnSpPr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68012" y="1355783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4AAEC5B-096E-4CD1-921A-9E00A9706866}"/>
              </a:ext>
            </a:extLst>
          </p:cNvPr>
          <p:cNvSpPr txBox="1"/>
          <p:nvPr/>
        </p:nvSpPr>
        <p:spPr>
          <a:xfrm>
            <a:off x="806427" y="4770936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xmlns="" id="{C10BC8C2-49B5-461A-A48A-B7A45EF5EA1C}"/>
                  </a:ext>
                </a:extLst>
              </p:cNvPr>
              <p:cNvSpPr txBox="1"/>
              <p:nvPr/>
            </p:nvSpPr>
            <p:spPr>
              <a:xfrm>
                <a:off x="8003729" y="4543375"/>
                <a:ext cx="1828800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模型输出：</a:t>
                </a:r>
                <a:r>
                  <a:rPr lang="en-US" altLang="zh-CN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0BC8C2-49B5-461A-A48A-B7A45EF5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29" y="4543375"/>
                <a:ext cx="1828800" cy="376385"/>
              </a:xfrm>
              <a:prstGeom prst="rect">
                <a:avLst/>
              </a:prstGeom>
              <a:blipFill rotWithShape="0">
                <a:blip r:embed="rId3"/>
                <a:stretch>
                  <a:fillRect l="-3000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xmlns="" id="{D57F9CF6-8D5C-4C8A-81A3-D0EA86B6BCEB}"/>
                  </a:ext>
                </a:extLst>
              </p:cNvPr>
              <p:cNvSpPr txBox="1"/>
              <p:nvPr/>
            </p:nvSpPr>
            <p:spPr>
              <a:xfrm>
                <a:off x="8015350" y="5330868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标准答案：</a:t>
                </a:r>
                <a:r>
                  <a:rPr lang="en-US" altLang="zh-CN" b="1" dirty="0" smtClean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7F9CF6-8D5C-4C8A-81A3-D0EA86B6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50" y="5330868"/>
                <a:ext cx="1828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" t="-8197" r="-533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F6C266DF-2997-4F05-AC0B-5251C4222B97}"/>
              </a:ext>
            </a:extLst>
          </p:cNvPr>
          <p:cNvCxnSpPr>
            <a:cxnSpLocks/>
          </p:cNvCxnSpPr>
          <p:nvPr/>
        </p:nvCxnSpPr>
        <p:spPr>
          <a:xfrm>
            <a:off x="8646126" y="4894727"/>
            <a:ext cx="0" cy="4214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567CAB4F-664F-44BE-893E-F94443B739DD}"/>
              </a:ext>
            </a:extLst>
          </p:cNvPr>
          <p:cNvSpPr txBox="1"/>
          <p:nvPr/>
        </p:nvSpPr>
        <p:spPr>
          <a:xfrm>
            <a:off x="7628182" y="236029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总误差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74969" y="2276391"/>
                <a:ext cx="22548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969" y="2276391"/>
                <a:ext cx="2254848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23684" r="-12973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/>
          <p:cNvCxnSpPr/>
          <p:nvPr/>
        </p:nvCxnSpPr>
        <p:spPr>
          <a:xfrm flipH="1">
            <a:off x="3329638" y="2801026"/>
            <a:ext cx="19884" cy="4679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817980" y="3667891"/>
                <a:ext cx="628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80" y="3667891"/>
                <a:ext cx="62895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4966761" y="2658120"/>
            <a:ext cx="19328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047061" y="2288788"/>
                <a:ext cx="1497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en-US" altLang="zh-TW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61" y="2288788"/>
                <a:ext cx="149778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659" t="-114754" r="-15041" b="-177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5857" y="2879125"/>
                <a:ext cx="979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857" y="2879125"/>
                <a:ext cx="97949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62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82955" y="1259395"/>
            <a:ext cx="899000" cy="107879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289912" y="1414838"/>
                <a:ext cx="2877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只剩一个问题：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怎么求</a:t>
                </a:r>
                <a:r>
                  <a:rPr lang="en-US" altLang="zh-TW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912" y="1414838"/>
                <a:ext cx="2877400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3390" t="-25000" r="-13771" b="-10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873623" y="2880802"/>
                <a:ext cx="31100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以此类推更新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3" y="2880802"/>
                <a:ext cx="31100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56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文字方塊 59"/>
          <p:cNvSpPr txBox="1"/>
          <p:nvPr/>
        </p:nvSpPr>
        <p:spPr>
          <a:xfrm>
            <a:off x="3485945" y="6348383"/>
            <a:ext cx="15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xmlns="" id="{24AAEC5B-096E-4CD1-921A-9E00A9706866}"/>
              </a:ext>
            </a:extLst>
          </p:cNvPr>
          <p:cNvSpPr txBox="1"/>
          <p:nvPr/>
        </p:nvSpPr>
        <p:spPr>
          <a:xfrm>
            <a:off x="2072367" y="3567055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xmlns="" id="{24AAEC5B-096E-4CD1-921A-9E00A9706866}"/>
              </a:ext>
            </a:extLst>
          </p:cNvPr>
          <p:cNvSpPr txBox="1"/>
          <p:nvPr/>
        </p:nvSpPr>
        <p:spPr>
          <a:xfrm>
            <a:off x="3284047" y="3319616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xmlns="" id="{24AAEC5B-096E-4CD1-921A-9E00A9706866}"/>
              </a:ext>
            </a:extLst>
          </p:cNvPr>
          <p:cNvSpPr txBox="1"/>
          <p:nvPr/>
        </p:nvSpPr>
        <p:spPr>
          <a:xfrm>
            <a:off x="4493723" y="3329137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xmlns="" id="{24AAEC5B-096E-4CD1-921A-9E00A9706866}"/>
              </a:ext>
            </a:extLst>
          </p:cNvPr>
          <p:cNvSpPr txBox="1"/>
          <p:nvPr/>
        </p:nvSpPr>
        <p:spPr>
          <a:xfrm>
            <a:off x="6428656" y="3563594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7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6" grpId="0"/>
      <p:bldP spid="38" grpId="0"/>
      <p:bldP spid="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73261" y="1325190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66873"/>
            <a:ext cx="4651482" cy="2755798"/>
            <a:chOff x="3507418" y="3029580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530844" y="3170384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536222" y="3946384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530844" y="4722384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694463" y="3170384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699841" y="3946384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694463" y="4722384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6055305" y="3946384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950392" y="3386882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955770" y="4162882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950392" y="4162882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5114011" y="3386882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5114011" y="4162882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5119389" y="4162882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474853" y="4162882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4369940" y="3029580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940" y="3029580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950392" y="3386882"/>
              <a:ext cx="744071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926966" y="4162882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950392" y="4938882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950392" y="3386882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392" y="3386882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950392" y="3386882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568500" y="3189257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500" y="3189257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557739" y="3962285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39" y="3962285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550573" y="4722384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573" y="4722384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5073672" y="3029656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672" y="3029656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7EB80B70-710F-44DB-B3AC-2FFCFE93DCED}"/>
                </a:ext>
              </a:extLst>
            </p:cNvPr>
            <p:cNvSpPr txBox="1"/>
            <p:nvPr/>
          </p:nvSpPr>
          <p:spPr>
            <a:xfrm>
              <a:off x="3507418" y="4448035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8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0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28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9" y="419365"/>
            <a:ext cx="466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809511" y="5731480"/>
            <a:ext cx="9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Constantia" pitchFamily="18" charset="0"/>
              </a:rPr>
              <a:t>Contextual Visual Word</a:t>
            </a: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深度学习在图像领域的应用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pic>
        <p:nvPicPr>
          <p:cNvPr id="10" name="Picture 4" descr="http://upload-images.jianshu.io/upload_images/1667471-2028e8ac84a2358b.png?imageMogr2/auto-orient/strip%7CimageView2/2/w/1240">
            <a:extLst>
              <a:ext uri="{FF2B5EF4-FFF2-40B4-BE49-F238E27FC236}">
                <a16:creationId xmlns:a16="http://schemas.microsoft.com/office/drawing/2014/main" xmlns="" id="{57C4B6F7-CF91-460C-AA2B-D0D561A7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79" y="1945877"/>
            <a:ext cx="5294213" cy="25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-images.jianshu.io/upload_images/1667471-e77dca27635ff2bd.png?imageMogr2/auto-orient/strip%7CimageView2/2/w/1240">
            <a:extLst>
              <a:ext uri="{FF2B5EF4-FFF2-40B4-BE49-F238E27FC236}">
                <a16:creationId xmlns:a16="http://schemas.microsoft.com/office/drawing/2014/main" xmlns="" id="{3EC640D4-A22C-4A37-80F4-361D8C7D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6" y="2911590"/>
            <a:ext cx="6024303" cy="27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770036" y="4700575"/>
            <a:ext cx="5889991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图片检索</a:t>
            </a:r>
          </a:p>
        </p:txBody>
      </p:sp>
      <p:sp>
        <p:nvSpPr>
          <p:cNvPr id="13" name="矩形 12"/>
          <p:cNvSpPr/>
          <p:nvPr/>
        </p:nvSpPr>
        <p:spPr>
          <a:xfrm>
            <a:off x="7546554" y="4487099"/>
            <a:ext cx="4469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识别异常的肿瘤或者癌细胞</a:t>
            </a:r>
          </a:p>
        </p:txBody>
      </p:sp>
    </p:spTree>
    <p:extLst>
      <p:ext uri="{BB962C8B-B14F-4D97-AF65-F5344CB8AC3E}">
        <p14:creationId xmlns:p14="http://schemas.microsoft.com/office/powerpoint/2010/main" val="21511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79158" y="1340261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803173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9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4725228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4725228" cy="2663777"/>
              </a:xfrm>
              <a:prstGeom prst="rect">
                <a:avLst/>
              </a:prstGeom>
              <a:blipFill>
                <a:blip r:embed="rId10"/>
                <a:stretch>
                  <a:fillRect l="-1677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2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6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40885" y="1340487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737527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4725228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4725228" cy="2663777"/>
              </a:xfrm>
              <a:prstGeom prst="rect">
                <a:avLst/>
              </a:prstGeom>
              <a:blipFill>
                <a:blip r:embed="rId10"/>
                <a:stretch>
                  <a:fillRect l="-1677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3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6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40885" y="1339293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688292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9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  <a:blipFill>
                <a:blip r:embed="rId10"/>
                <a:stretch>
                  <a:fillRect l="-1382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3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2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85871" y="1326449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753938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sz="2400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  <a:blipFill>
                <a:blip r:embed="rId10"/>
                <a:stretch>
                  <a:fillRect l="-1382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3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2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173519" y="1372884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753938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5B2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  <a:blipFill>
                <a:blip r:embed="rId10"/>
                <a:stretch>
                  <a:fillRect l="-1382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3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4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79158" y="1371822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3697357"/>
            <a:chOff x="3037205" y="2436905"/>
            <a:chExt cx="3734811" cy="285403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AACE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875B7DC-76A0-4A89-B1BD-A25EE624C62B}"/>
                </a:ext>
              </a:extLst>
            </p:cNvPr>
            <p:cNvSpPr/>
            <p:nvPr/>
          </p:nvSpPr>
          <p:spPr>
            <a:xfrm>
              <a:off x="3066009" y="4857946"/>
              <a:ext cx="419548" cy="432996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xmlns="" id="{44EBE1E7-A6D1-4031-8754-6934CFB17AEB}"/>
                    </a:ext>
                  </a:extLst>
                </p:cNvPr>
                <p:cNvSpPr txBox="1"/>
                <p:nvPr/>
              </p:nvSpPr>
              <p:spPr>
                <a:xfrm>
                  <a:off x="3083456" y="4927392"/>
                  <a:ext cx="880329" cy="287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4EBE1E7-A6D1-4031-8754-6934CFB17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456" y="4927392"/>
                  <a:ext cx="880329" cy="287121"/>
                </a:xfrm>
                <a:prstGeom prst="rect">
                  <a:avLst/>
                </a:prstGeom>
                <a:blipFill>
                  <a:blip r:embed="rId7"/>
                  <a:stretch>
                    <a:fillRect l="-5000" t="-8197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9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49" y="2537444"/>
                <a:ext cx="5734886" cy="2663777"/>
              </a:xfrm>
              <a:prstGeom prst="rect">
                <a:avLst/>
              </a:prstGeom>
              <a:blipFill>
                <a:blip r:embed="rId10"/>
                <a:stretch>
                  <a:fillRect l="-1382" t="-2288" b="-4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xmlns="" id="{BE55E76B-7A56-48CF-88E7-21FD730AE79D}"/>
                  </a:ext>
                </a:extLst>
              </p:cNvPr>
              <p:cNvSpPr txBox="1"/>
              <p:nvPr/>
            </p:nvSpPr>
            <p:spPr>
              <a:xfrm>
                <a:off x="2420136" y="3605055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E55E76B-7A56-48CF-88E7-21FD730A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36" y="3605055"/>
                <a:ext cx="376514" cy="372474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572A6663-0D38-4A57-8B2A-58767EB06D45}"/>
                  </a:ext>
                </a:extLst>
              </p:cNvPr>
              <p:cNvSpPr txBox="1"/>
              <p:nvPr/>
            </p:nvSpPr>
            <p:spPr>
              <a:xfrm>
                <a:off x="3251880" y="3614386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72A6663-0D38-4A57-8B2A-58767EB0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80" y="3614386"/>
                <a:ext cx="376514" cy="372474"/>
              </a:xfrm>
              <a:prstGeom prst="rect">
                <a:avLst/>
              </a:prstGeom>
              <a:blipFill>
                <a:blip r:embed="rId13"/>
                <a:stretch>
                  <a:fillRect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572A6663-0D38-4A57-8B2A-58767EB06D45}"/>
                  </a:ext>
                </a:extLst>
              </p:cNvPr>
              <p:cNvSpPr txBox="1"/>
              <p:nvPr/>
            </p:nvSpPr>
            <p:spPr>
              <a:xfrm>
                <a:off x="3251880" y="4944172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72A6663-0D38-4A57-8B2A-58767EB0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80" y="4944172"/>
                <a:ext cx="376514" cy="372474"/>
              </a:xfrm>
              <a:prstGeom prst="rect">
                <a:avLst/>
              </a:prstGeom>
              <a:blipFill>
                <a:blip r:embed="rId15"/>
                <a:stretch>
                  <a:fillRect r="-1613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26165" y="1339738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信号正向传播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49914" y="2537444"/>
            <a:ext cx="4662308" cy="2753938"/>
            <a:chOff x="3037205" y="2436905"/>
            <a:chExt cx="3734811" cy="21258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B25873A8-F6D0-41C8-A451-BC755BE4B307}"/>
                </a:ext>
              </a:extLst>
            </p:cNvPr>
            <p:cNvSpPr/>
            <p:nvPr/>
          </p:nvSpPr>
          <p:spPr>
            <a:xfrm>
              <a:off x="3060631" y="2577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7917D3EB-E046-40C6-B0F3-55DF07DA0E9F}"/>
                </a:ext>
              </a:extLst>
            </p:cNvPr>
            <p:cNvSpPr/>
            <p:nvPr/>
          </p:nvSpPr>
          <p:spPr>
            <a:xfrm>
              <a:off x="3066009" y="3353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5CC0A969-4EA8-4115-9F59-7D8D6C7603D4}"/>
                </a:ext>
              </a:extLst>
            </p:cNvPr>
            <p:cNvSpPr/>
            <p:nvPr/>
          </p:nvSpPr>
          <p:spPr>
            <a:xfrm>
              <a:off x="3060631" y="4129709"/>
              <a:ext cx="419548" cy="432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EEBD8B12-9BE6-4863-9072-8E1AF64DB39F}"/>
                </a:ext>
              </a:extLst>
            </p:cNvPr>
            <p:cNvSpPr/>
            <p:nvPr/>
          </p:nvSpPr>
          <p:spPr>
            <a:xfrm>
              <a:off x="4224250" y="2577709"/>
              <a:ext cx="419548" cy="432996"/>
            </a:xfrm>
            <a:prstGeom prst="ellipse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F06364C1-48F2-455A-8BCD-2D4983752A52}"/>
                </a:ext>
              </a:extLst>
            </p:cNvPr>
            <p:cNvSpPr/>
            <p:nvPr/>
          </p:nvSpPr>
          <p:spPr>
            <a:xfrm>
              <a:off x="4229628" y="3353709"/>
              <a:ext cx="419548" cy="4329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BBC7EA7-CBA0-4BBA-886B-3265F3021796}"/>
                </a:ext>
              </a:extLst>
            </p:cNvPr>
            <p:cNvSpPr/>
            <p:nvPr/>
          </p:nvSpPr>
          <p:spPr>
            <a:xfrm>
              <a:off x="4224250" y="4129709"/>
              <a:ext cx="419548" cy="4329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250E110-B15A-4043-9BDC-CEFD94C6FF55}"/>
                </a:ext>
              </a:extLst>
            </p:cNvPr>
            <p:cNvSpPr/>
            <p:nvPr/>
          </p:nvSpPr>
          <p:spPr>
            <a:xfrm>
              <a:off x="5585092" y="3353709"/>
              <a:ext cx="419548" cy="4329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6BD3D348-241E-4544-B4FF-19D238C8F340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3480179" y="2794207"/>
              <a:ext cx="749449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6660EDB0-C9A4-4A5D-8E44-1DC3EE9EBE5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485557" y="3570207"/>
              <a:ext cx="744071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163FF599-A707-43A5-BB01-2D1AE2EE3D45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3480179" y="3570207"/>
              <a:ext cx="749449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CE755793-E9F4-4ECF-B9F5-F25910A01B03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643798" y="2794207"/>
              <a:ext cx="941294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xmlns="" id="{D2F3A8F9-5CDB-4ABC-86D9-8B0B485791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643798" y="3570207"/>
              <a:ext cx="941294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CE224702-68F1-4207-BB6E-78EEAA3EB01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4649176" y="3570207"/>
              <a:ext cx="935916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C2BF383D-C0D7-46DE-9896-624CC0A4AAD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004640" y="3570207"/>
              <a:ext cx="767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id="{BE55E76B-7A56-48CF-88E7-21FD730AE79D}"/>
                    </a:ext>
                  </a:extLst>
                </p:cNvPr>
                <p:cNvSpPr txBox="1"/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E55E76B-7A56-48CF-88E7-21FD730AE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27" y="2436905"/>
                  <a:ext cx="376514" cy="3719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F9C51E8-88A1-493A-B1AA-767791232F6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480179" y="2794207"/>
              <a:ext cx="744071" cy="776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725048D3-A5D6-408A-99D8-F3457D420C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56753" y="3570207"/>
              <a:ext cx="767497" cy="77600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66A0EC5A-983B-4E9B-A3BE-2EFE09D9EA2D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3480179" y="4346207"/>
              <a:ext cx="744071" cy="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2C7286C3-257E-44A9-B9E0-6A000A308750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6AF97770-FA97-4136-B1C0-9BCDCC3788C4}"/>
                </a:ext>
              </a:extLst>
            </p:cNvPr>
            <p:cNvCxnSpPr>
              <a:cxnSpLocks/>
            </p:cNvCxnSpPr>
            <p:nvPr/>
          </p:nvCxnSpPr>
          <p:spPr>
            <a:xfrm>
              <a:off x="3480179" y="2794207"/>
              <a:ext cx="7440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2A924528-4372-4274-80CA-9788C999E47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3480179" y="2794207"/>
              <a:ext cx="744071" cy="1552000"/>
            </a:xfrm>
            <a:prstGeom prst="straightConnector1">
              <a:avLst/>
            </a:prstGeom>
            <a:ln w="34925">
              <a:solidFill>
                <a:srgbClr val="CF3C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="" id="{E6E292A0-7876-47C5-9C29-C88214455218}"/>
                    </a:ext>
                  </a:extLst>
                </p:cNvPr>
                <p:cNvSpPr txBox="1"/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6E292A0-7876-47C5-9C29-C8821445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287" y="2596582"/>
                  <a:ext cx="3765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6A5977FA-D6A7-4C86-97E0-44030428332F}"/>
                    </a:ext>
                  </a:extLst>
                </p:cNvPr>
                <p:cNvSpPr txBox="1"/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A5977FA-D6A7-4C86-97E0-440304283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26" y="3369610"/>
                  <a:ext cx="3765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C46B676E-E7C1-4A20-A461-A0124BB49B88}"/>
                    </a:ext>
                  </a:extLst>
                </p:cNvPr>
                <p:cNvSpPr txBox="1"/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6B676E-E7C1-4A20-A461-A0124BB4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360" y="4129709"/>
                  <a:ext cx="3765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xmlns="" id="{572A6663-0D38-4A57-8B2A-58767EB06D45}"/>
                    </a:ext>
                  </a:extLst>
                </p:cNvPr>
                <p:cNvSpPr txBox="1"/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72A6663-0D38-4A57-8B2A-58767EB06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459" y="2436981"/>
                  <a:ext cx="376514" cy="371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xmlns="" id="{B3133D3F-5834-4AA1-930E-E4FB7BD7770D}"/>
                    </a:ext>
                  </a:extLst>
                </p:cNvPr>
                <p:cNvSpPr txBox="1"/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3133D3F-5834-4AA1-930E-E4FB7BD77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92" y="2456695"/>
                  <a:ext cx="376514" cy="371961"/>
                </a:xfrm>
                <a:prstGeom prst="rect">
                  <a:avLst/>
                </a:prstGeom>
                <a:blipFill>
                  <a:blip r:embed="rId8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8CE757CE-6F88-45F5-9260-6DA1AC2DB279}"/>
                </a:ext>
              </a:extLst>
            </p:cNvPr>
            <p:cNvSpPr txBox="1"/>
            <p:nvPr/>
          </p:nvSpPr>
          <p:spPr>
            <a:xfrm>
              <a:off x="3037205" y="3855360"/>
              <a:ext cx="461665" cy="3111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假定第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层神经元状态为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激活函数后的输出值为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64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xmlns="" id="{2FA3B530-C7AD-464B-AA66-2F148B180C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2617" y="2599839"/>
                <a:ext cx="6187013" cy="26637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i="1" dirty="0" smtClean="0">
                    <a:latin typeface="Cambria Math" panose="02040503050406030204" pitchFamily="18" charset="0"/>
                  </a:rPr>
                  <a:t>V 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 defTabSz="685800">
                  <a:spcBef>
                    <a:spcPts val="750"/>
                  </a:spcBef>
                  <a:buNone/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其中</a:t>
                </a:r>
                <a:r>
                  <a:rPr lang="zh-CN" altLang="en-US" sz="2000" i="1" dirty="0">
                    <a:latin typeface="Cambria Math" panose="02040503050406030204" pitchFamily="18" charset="0"/>
                  </a:rPr>
                  <a:t>：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75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 smtClean="0"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75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75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2FA3B530-C7AD-464B-AA66-2F148B18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17" y="2599839"/>
                <a:ext cx="6187013" cy="2663777"/>
              </a:xfrm>
              <a:prstGeom prst="rect">
                <a:avLst/>
              </a:prstGeom>
              <a:blipFill>
                <a:blip r:embed="rId10"/>
                <a:stretch>
                  <a:fillRect l="-1281" t="-2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6DDAEC57-B63D-4D6B-A139-2648E35BEE02}"/>
                  </a:ext>
                </a:extLst>
              </p:cNvPr>
              <p:cNvSpPr txBox="1"/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AEC57-B63D-4D6B-A139-2648E35B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06" y="3352057"/>
                <a:ext cx="376514" cy="371961"/>
              </a:xfrm>
              <a:prstGeom prst="rect">
                <a:avLst/>
              </a:prstGeom>
              <a:blipFill>
                <a:blip r:embed="rId11"/>
                <a:stretch>
                  <a:fillRect r="-33871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xmlns="" id="{BE55E76B-7A56-48CF-88E7-21FD730AE79D}"/>
                  </a:ext>
                </a:extLst>
              </p:cNvPr>
              <p:cNvSpPr txBox="1"/>
              <p:nvPr/>
            </p:nvSpPr>
            <p:spPr>
              <a:xfrm>
                <a:off x="2420136" y="3605055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E55E76B-7A56-48CF-88E7-21FD730A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36" y="3605055"/>
                <a:ext cx="376514" cy="372474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572A6663-0D38-4A57-8B2A-58767EB06D45}"/>
                  </a:ext>
                </a:extLst>
              </p:cNvPr>
              <p:cNvSpPr txBox="1"/>
              <p:nvPr/>
            </p:nvSpPr>
            <p:spPr>
              <a:xfrm>
                <a:off x="3251880" y="3614386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72A6663-0D38-4A57-8B2A-58767EB0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80" y="3614386"/>
                <a:ext cx="376514" cy="372474"/>
              </a:xfrm>
              <a:prstGeom prst="rect">
                <a:avLst/>
              </a:prstGeom>
              <a:blipFill>
                <a:blip r:embed="rId13"/>
                <a:stretch>
                  <a:fillRect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B3133D3F-5834-4AA1-930E-E4FB7BD7770D}"/>
                  </a:ext>
                </a:extLst>
              </p:cNvPr>
              <p:cNvSpPr txBox="1"/>
              <p:nvPr/>
            </p:nvSpPr>
            <p:spPr>
              <a:xfrm>
                <a:off x="3707307" y="3166076"/>
                <a:ext cx="294992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3133D3F-5834-4AA1-930E-E4FB7BD7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07" y="3166076"/>
                <a:ext cx="294992" cy="371961"/>
              </a:xfrm>
              <a:prstGeom prst="rect">
                <a:avLst/>
              </a:prstGeom>
              <a:blipFill>
                <a:blip r:embed="rId14"/>
                <a:stretch>
                  <a:fillRect r="-44898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B3133D3F-5834-4AA1-930E-E4FB7BD7770D}"/>
                  </a:ext>
                </a:extLst>
              </p:cNvPr>
              <p:cNvSpPr txBox="1"/>
              <p:nvPr/>
            </p:nvSpPr>
            <p:spPr>
              <a:xfrm>
                <a:off x="3702530" y="3745748"/>
                <a:ext cx="376514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133D3F-5834-4AA1-930E-E4FB7BD7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30" y="3745748"/>
                <a:ext cx="376514" cy="371961"/>
              </a:xfrm>
              <a:prstGeom prst="rect">
                <a:avLst/>
              </a:prstGeom>
              <a:blipFill>
                <a:blip r:embed="rId15"/>
                <a:stretch>
                  <a:fillRect r="-14516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B3133D3F-5834-4AA1-930E-E4FB7BD7770D}"/>
                  </a:ext>
                </a:extLst>
              </p:cNvPr>
              <p:cNvSpPr txBox="1"/>
              <p:nvPr/>
            </p:nvSpPr>
            <p:spPr>
              <a:xfrm>
                <a:off x="3737480" y="4493241"/>
                <a:ext cx="32312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3133D3F-5834-4AA1-930E-E4FB7BD7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80" y="4493241"/>
                <a:ext cx="323122" cy="374461"/>
              </a:xfrm>
              <a:prstGeom prst="rect">
                <a:avLst/>
              </a:prstGeom>
              <a:blipFill>
                <a:blip r:embed="rId16"/>
                <a:stretch>
                  <a:fillRect r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id="{572A6663-0D38-4A57-8B2A-58767EB06D45}"/>
                  </a:ext>
                </a:extLst>
              </p:cNvPr>
              <p:cNvSpPr txBox="1"/>
              <p:nvPr/>
            </p:nvSpPr>
            <p:spPr>
              <a:xfrm>
                <a:off x="3260658" y="4519533"/>
                <a:ext cx="376514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2A6663-0D38-4A57-8B2A-58767EB0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58" y="4519533"/>
                <a:ext cx="376514" cy="372474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1285871" y="5673862"/>
            <a:ext cx="523738" cy="560939"/>
          </a:xfrm>
          <a:prstGeom prst="ellips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51" y="5763828"/>
                <a:ext cx="1098948" cy="371960"/>
              </a:xfrm>
              <a:prstGeom prst="rect">
                <a:avLst/>
              </a:prstGeom>
              <a:blipFill>
                <a:blip r:embed="rId19"/>
                <a:stretch>
                  <a:fillRect l="-50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C875B7DC-76A0-4A89-B1BD-A25EE624C62B}"/>
              </a:ext>
            </a:extLst>
          </p:cNvPr>
          <p:cNvSpPr/>
          <p:nvPr/>
        </p:nvSpPr>
        <p:spPr>
          <a:xfrm>
            <a:off x="2728142" y="5673862"/>
            <a:ext cx="523738" cy="560939"/>
          </a:xfrm>
          <a:prstGeom prst="ellipse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xmlns="" id="{44EBE1E7-A6D1-4031-8754-6934CFB17AEB}"/>
                  </a:ext>
                </a:extLst>
              </p:cNvPr>
              <p:cNvSpPr txBox="1"/>
              <p:nvPr/>
            </p:nvSpPr>
            <p:spPr>
              <a:xfrm>
                <a:off x="2749922" y="5763828"/>
                <a:ext cx="1098948" cy="3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4EBE1E7-A6D1-4031-8754-6934CFB1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922" y="5763828"/>
                <a:ext cx="1098948" cy="371960"/>
              </a:xfrm>
              <a:prstGeom prst="rect">
                <a:avLst/>
              </a:prstGeom>
              <a:blipFill>
                <a:blip r:embed="rId20"/>
                <a:stretch>
                  <a:fillRect l="-4444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xmlns="" id="{B3133D3F-5834-4AA1-930E-E4FB7BD7770D}"/>
                  </a:ext>
                </a:extLst>
              </p:cNvPr>
              <p:cNvSpPr txBox="1"/>
              <p:nvPr/>
            </p:nvSpPr>
            <p:spPr>
              <a:xfrm>
                <a:off x="4937692" y="3633656"/>
                <a:ext cx="294992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3133D3F-5834-4AA1-930E-E4FB7BD7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92" y="3633656"/>
                <a:ext cx="294992" cy="371961"/>
              </a:xfrm>
              <a:prstGeom prst="rect">
                <a:avLst/>
              </a:prstGeom>
              <a:blipFill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2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9914" y="132581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8938" y="6488668"/>
            <a:ext cx="597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://colah.github.io/posts/2015-08-Backprop/</a:t>
            </a:r>
          </a:p>
        </p:txBody>
      </p:sp>
      <p:sp>
        <p:nvSpPr>
          <p:cNvPr id="8" name="矩形 7"/>
          <p:cNvSpPr/>
          <p:nvPr/>
        </p:nvSpPr>
        <p:spPr>
          <a:xfrm>
            <a:off x="2722263" y="2404311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引入两个中间变量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c=a+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=b+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=c∗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42" y="2786969"/>
            <a:ext cx="6224979" cy="3474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249914" y="1913931"/>
                <a:ext cx="85282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算法示例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e=(</a:t>
                </a:r>
                <a:r>
                  <a:rPr lang="en-US" altLang="zh-CN" sz="2000" dirty="0" err="1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a+b</a:t>
                </a:r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)*(b+1), </a:t>
                </a:r>
                <a:r>
                  <a:rPr lang="zh-CN" altLang="en-US" sz="200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𝑏</m:t>
                        </m:r>
                      </m:den>
                    </m:f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77054"/>
              </a:xfrm>
              <a:prstGeom prst="rect">
                <a:avLst/>
              </a:prstGeom>
              <a:blipFill>
                <a:blip r:embed="rId4"/>
                <a:stretch>
                  <a:fillRect l="-429" t="-88462" b="-144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2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9914" y="1353328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8938" y="6488668"/>
            <a:ext cx="597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://colah.github.io/posts/2015-08-Backprop/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28" y="2755591"/>
            <a:ext cx="6003182" cy="34394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22263" y="2404311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引入两个中间变量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c=a+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=b+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=c∗</a:t>
            </a:r>
            <a:r>
              <a:rPr lang="zh-CN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49914" y="1913931"/>
                <a:ext cx="85282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算法示例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e=(</a:t>
                </a:r>
                <a:r>
                  <a:rPr lang="en-US" altLang="zh-CN" sz="2000" dirty="0" err="1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a+b</a:t>
                </a:r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)*(b+1</a:t>
                </a:r>
                <a:r>
                  <a:rPr lang="en-US" altLang="zh-CN" sz="200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), </a:t>
                </a:r>
                <a:r>
                  <a:rPr lang="zh-CN" altLang="en-US" sz="200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,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𝑏</m:t>
                        </m:r>
                      </m:den>
                    </m:f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1913931"/>
                <a:ext cx="8528293" cy="477054"/>
              </a:xfrm>
              <a:prstGeom prst="rect">
                <a:avLst/>
              </a:prstGeom>
              <a:blipFill>
                <a:blip r:embed="rId4"/>
                <a:stretch>
                  <a:fillRect l="-429" t="-88462" b="-144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10617" y="131012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914" y="1913931"/>
            <a:ext cx="852829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49914" y="2378443"/>
                <a:ext cx="5608930" cy="2228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c</m:t>
                        </m:r>
                      </m:den>
                    </m:f>
                    <m:r>
                      <a:rPr lang="en-US" altLang="zh-TW" sz="200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c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   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的值等于从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的路径上的偏导值的乘积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b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c</m:t>
                        </m:r>
                      </m:den>
                    </m:f>
                    <m:r>
                      <a:rPr lang="en-US" altLang="zh-TW" sz="20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c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b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MS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d</m:t>
                        </m:r>
                      </m:den>
                    </m:f>
                    <m:r>
                      <a:rPr lang="en-US" altLang="zh-TW" sz="20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d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b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上图中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值等于从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路径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b-c-e)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的偏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导值的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乘积加上路径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b-d-e)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上的偏导值的乘积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 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2378443"/>
                <a:ext cx="5608930" cy="2228559"/>
              </a:xfrm>
              <a:prstGeom prst="rect">
                <a:avLst/>
              </a:prstGeom>
              <a:blipFill rotWithShape="0">
                <a:blip r:embed="rId3"/>
                <a:stretch>
                  <a:fillRect r="-1196" b="-3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44" y="2355847"/>
            <a:ext cx="4763641" cy="2729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49914" y="4720546"/>
                <a:ext cx="5730009" cy="1613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若自下而上求解</a:t>
                </a:r>
                <a:r>
                  <a:rPr lang="zh-CN" altLang="en-US" sz="2000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很多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路径被重复访问了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比如图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𝑎</m:t>
                        </m:r>
                      </m:den>
                    </m:f>
                    <m:r>
                      <a:rPr lang="en-US" altLang="zh-TW" sz="20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MS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需要计算路径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a-c-e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𝑒</m:t>
                        </m:r>
                      </m:num>
                      <m:den>
                        <m:r>
                          <a:rPr lang="en-US" altLang="zh-TW" sz="20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MS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都需要计算路径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b-c-e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b-d-e,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c-e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被访问了两次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 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14" y="4720546"/>
                <a:ext cx="5730009" cy="1613006"/>
              </a:xfrm>
              <a:prstGeom prst="rect">
                <a:avLst/>
              </a:prstGeom>
              <a:blipFill rotWithShape="0">
                <a:blip r:embed="rId5"/>
                <a:stretch>
                  <a:fillRect l="-1064" t="-1887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0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9" y="419365"/>
            <a:ext cx="466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809511" y="5731480"/>
            <a:ext cx="9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Constantia" pitchFamily="18" charset="0"/>
              </a:rPr>
              <a:t>Contextual Visual Word</a:t>
            </a: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深度学习在图像领域的应用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70971" y="4599391"/>
            <a:ext cx="3394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图片着色</a:t>
            </a:r>
          </a:p>
        </p:txBody>
      </p:sp>
      <p:pic>
        <p:nvPicPr>
          <p:cNvPr id="9" name="Picture 2" descr="http://img.mp.itc.cn/upload/20170416/67a4bcbedbee43ba8653e8963b1fabbc_th.jpeg">
            <a:extLst>
              <a:ext uri="{FF2B5EF4-FFF2-40B4-BE49-F238E27FC236}">
                <a16:creationId xmlns:a16="http://schemas.microsoft.com/office/drawing/2014/main" xmlns="" id="{E83532AE-5D25-44C3-9A65-A16E26C78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27" y="1434070"/>
            <a:ext cx="4722829" cy="30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.mp.itc.cn/upload/20170416/05e70b8cbb474f8fa62d5f8651456b92_th.jpeg">
            <a:extLst>
              <a:ext uri="{FF2B5EF4-FFF2-40B4-BE49-F238E27FC236}">
                <a16:creationId xmlns:a16="http://schemas.microsoft.com/office/drawing/2014/main" xmlns="" id="{2EAA0793-1FCB-4EED-A907-BC23C7EC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7722"/>
          <a:stretch/>
        </p:blipFill>
        <p:spPr bwMode="auto">
          <a:xfrm>
            <a:off x="377822" y="2291576"/>
            <a:ext cx="6628905" cy="36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1775111" y="5952005"/>
            <a:ext cx="3394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6001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9585" y="1329302"/>
            <a:ext cx="351888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914" y="1913931"/>
            <a:ext cx="852829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00" y="3699905"/>
            <a:ext cx="4763641" cy="27292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41406" y="2426754"/>
            <a:ext cx="86345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Cambria Math" panose="02040503050406030204" pitchFamily="18" charset="0"/>
              </a:rPr>
              <a:t>自上而下</a:t>
            </a:r>
            <a:r>
              <a:rPr lang="zh-CN" altLang="en-US" i="1" dirty="0" smtClean="0">
                <a:latin typeface="Cambria Math" panose="02040503050406030204" pitchFamily="18" charset="0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从最上层的节点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的下一层的所有子节点，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的值（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是最顶点，值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到某个节点路径上的偏导值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结果发送到该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子节点中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 该子节点的值被设为“发送过来的值”，继续此过程向下传播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i="1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9585" y="3627083"/>
            <a:ext cx="70278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第一层：节点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第二层：节点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1*2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向节点得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1*3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2*1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2*1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3*1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2*1+3*1=5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偏导数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的偏导数为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45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16971" y="2462053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0287" y="350223"/>
            <a:ext cx="46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716971" y="3624867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27247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585" y="132930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深度学习模型回顾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6947" y="400051"/>
            <a:ext cx="3899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模型回顾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2422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558281" y="2811074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98019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7573878" y="2811073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213615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1915266" y="3641352"/>
            <a:ext cx="360000" cy="2556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5400000">
            <a:off x="5878829" y="3641352"/>
            <a:ext cx="360000" cy="2556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>
          <a:xfrm rot="5400000">
            <a:off x="9927306" y="3633622"/>
            <a:ext cx="360000" cy="2556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6" y="4230714"/>
            <a:ext cx="3854886" cy="16649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1" y="4057983"/>
            <a:ext cx="3677087" cy="20253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787" y="3941422"/>
            <a:ext cx="3833277" cy="251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636" y="4371139"/>
            <a:ext cx="899000" cy="1078799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云形标注 3"/>
          <p:cNvSpPr/>
          <p:nvPr/>
        </p:nvSpPr>
        <p:spPr>
          <a:xfrm>
            <a:off x="3590801" y="1863698"/>
            <a:ext cx="4648782" cy="2373251"/>
          </a:xfrm>
          <a:prstGeom prst="cloudCallout">
            <a:avLst>
              <a:gd name="adj1" fmla="val -31944"/>
              <a:gd name="adj2" fmla="val 610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32252" y="2450158"/>
            <a:ext cx="327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以上这种神经网络模型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存在哪些不足？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0617" y="1346023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2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764384" y="2697226"/>
            <a:ext cx="1718161" cy="9767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046647"/>
              </p:ext>
            </p:extLst>
          </p:nvPr>
        </p:nvGraphicFramePr>
        <p:xfrm>
          <a:off x="1958261" y="3666969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36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261" y="3666969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圓角矩形 26"/>
          <p:cNvSpPr/>
          <p:nvPr/>
        </p:nvSpPr>
        <p:spPr>
          <a:xfrm>
            <a:off x="4672291" y="2693811"/>
            <a:ext cx="1692380" cy="9801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TW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573415"/>
              </p:ext>
            </p:extLst>
          </p:nvPr>
        </p:nvGraphicFramePr>
        <p:xfrm>
          <a:off x="8419468" y="3734844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37" name="方程式" r:id="rId5" imgW="203040" imgH="228600" progId="Equation.3">
                  <p:embed/>
                </p:oleObj>
              </mc:Choice>
              <mc:Fallback>
                <p:oleObj name="方程式" r:id="rId5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9468" y="3734844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24"/>
          <p:cNvSpPr txBox="1"/>
          <p:nvPr/>
        </p:nvSpPr>
        <p:spPr>
          <a:xfrm>
            <a:off x="7702990" y="3021306"/>
            <a:ext cx="126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483969" y="2703884"/>
            <a:ext cx="1749978" cy="9645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3538730" y="3152291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379950" y="3145580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04737" y="261447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52"/>
          <p:cNvSpPr txBox="1"/>
          <p:nvPr/>
        </p:nvSpPr>
        <p:spPr>
          <a:xfrm>
            <a:off x="2657798" y="3474244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89552" y="261447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字方塊 52"/>
          <p:cNvSpPr txBox="1"/>
          <p:nvPr/>
        </p:nvSpPr>
        <p:spPr>
          <a:xfrm>
            <a:off x="5433391" y="350074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62704" y="2614475"/>
            <a:ext cx="1849937" cy="1120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字方塊 52"/>
          <p:cNvSpPr txBox="1"/>
          <p:nvPr/>
        </p:nvSpPr>
        <p:spPr>
          <a:xfrm>
            <a:off x="8965821" y="350074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模型改进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995" y="1432907"/>
            <a:ext cx="7693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模型不足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2799953" y="4515456"/>
            <a:ext cx="3137652" cy="700026"/>
          </a:xfrm>
          <a:prstGeom prst="wedgeRoundRectCallout">
            <a:avLst>
              <a:gd name="adj1" fmla="val -36765"/>
              <a:gd name="adj2" fmla="val -122777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模型架构不够灵活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模型参数过多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2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2"/>
          <p:cNvGrpSpPr/>
          <p:nvPr/>
        </p:nvGrpSpPr>
        <p:grpSpPr>
          <a:xfrm>
            <a:off x="3319769" y="1853391"/>
            <a:ext cx="7153508" cy="3149573"/>
            <a:chOff x="2284605" y="1852294"/>
            <a:chExt cx="8007921" cy="3525248"/>
          </a:xfrm>
        </p:grpSpPr>
        <p:cxnSp>
          <p:nvCxnSpPr>
            <p:cNvPr id="7" name="直線單箭頭接點 10"/>
            <p:cNvCxnSpPr/>
            <p:nvPr/>
          </p:nvCxnSpPr>
          <p:spPr>
            <a:xfrm>
              <a:off x="8424402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11"/>
            <p:cNvCxnSpPr/>
            <p:nvPr/>
          </p:nvCxnSpPr>
          <p:spPr>
            <a:xfrm>
              <a:off x="8533718" y="4747788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12"/>
            <p:cNvCxnSpPr/>
            <p:nvPr/>
          </p:nvCxnSpPr>
          <p:spPr>
            <a:xfrm>
              <a:off x="8400518" y="2723095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橢圓 17"/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橢圓 18"/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橢圓 19"/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字方塊 20"/>
            <p:cNvSpPr txBox="1"/>
            <p:nvPr/>
          </p:nvSpPr>
          <p:spPr>
            <a:xfrm rot="5400000">
              <a:off x="2369676" y="3896562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橢圓 24"/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橢圓 25"/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橢圓 26"/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字方塊 27"/>
            <p:cNvSpPr txBox="1"/>
            <p:nvPr/>
          </p:nvSpPr>
          <p:spPr>
            <a:xfrm rot="5400000">
              <a:off x="3976639" y="4157815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37595" y="2383235"/>
              <a:ext cx="746342" cy="274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橢圓 28"/>
            <p:cNvSpPr/>
            <p:nvPr/>
          </p:nvSpPr>
          <p:spPr>
            <a:xfrm>
              <a:off x="8113439" y="2445372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橢圓 29"/>
            <p:cNvSpPr/>
            <p:nvPr/>
          </p:nvSpPr>
          <p:spPr>
            <a:xfrm>
              <a:off x="8115781" y="3205281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橢圓 30"/>
            <p:cNvSpPr/>
            <p:nvPr/>
          </p:nvSpPr>
          <p:spPr>
            <a:xfrm>
              <a:off x="8122809" y="4451954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字方塊 31"/>
            <p:cNvSpPr txBox="1"/>
            <p:nvPr/>
          </p:nvSpPr>
          <p:spPr>
            <a:xfrm rot="5400000">
              <a:off x="8120062" y="3874291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字方塊 32"/>
            <p:cNvSpPr txBox="1"/>
            <p:nvPr/>
          </p:nvSpPr>
          <p:spPr>
            <a:xfrm>
              <a:off x="6238035" y="191298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字方塊 33"/>
            <p:cNvSpPr txBox="1"/>
            <p:nvPr/>
          </p:nvSpPr>
          <p:spPr>
            <a:xfrm>
              <a:off x="6237085" y="26694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字方塊 34"/>
            <p:cNvSpPr txBox="1"/>
            <p:nvPr/>
          </p:nvSpPr>
          <p:spPr>
            <a:xfrm>
              <a:off x="6265083" y="46718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線單箭頭接點 35"/>
            <p:cNvCxnSpPr/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8"/>
            <p:cNvCxnSpPr/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9"/>
            <p:cNvCxnSpPr/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0"/>
            <p:cNvCxnSpPr/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41"/>
            <p:cNvCxnSpPr/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2"/>
            <p:cNvCxnSpPr/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43"/>
            <p:cNvCxnSpPr/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53"/>
            <p:cNvSpPr txBox="1"/>
            <p:nvPr/>
          </p:nvSpPr>
          <p:spPr>
            <a:xfrm rot="5400000">
              <a:off x="9393080" y="3905263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字方塊 54"/>
            <p:cNvSpPr txBox="1"/>
            <p:nvPr/>
          </p:nvSpPr>
          <p:spPr>
            <a:xfrm>
              <a:off x="9462173" y="23832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字方塊 55"/>
            <p:cNvSpPr txBox="1"/>
            <p:nvPr/>
          </p:nvSpPr>
          <p:spPr>
            <a:xfrm>
              <a:off x="9450890" y="318145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字方塊 56"/>
            <p:cNvSpPr txBox="1"/>
            <p:nvPr/>
          </p:nvSpPr>
          <p:spPr>
            <a:xfrm>
              <a:off x="9450888" y="4447687"/>
              <a:ext cx="841638" cy="585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橢圓 24"/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字方塊 54"/>
            <p:cNvSpPr txBox="1"/>
            <p:nvPr/>
          </p:nvSpPr>
          <p:spPr>
            <a:xfrm>
              <a:off x="2380988" y="2438347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字方塊 54"/>
            <p:cNvSpPr txBox="1"/>
            <p:nvPr/>
          </p:nvSpPr>
          <p:spPr>
            <a:xfrm>
              <a:off x="2384021" y="3228960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字方塊 54"/>
            <p:cNvSpPr txBox="1"/>
            <p:nvPr/>
          </p:nvSpPr>
          <p:spPr>
            <a:xfrm>
              <a:off x="2388668" y="4408956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線單箭頭接點 35"/>
            <p:cNvCxnSpPr/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38"/>
            <p:cNvCxnSpPr/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24"/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25"/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橢圓 26"/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字方塊 27"/>
            <p:cNvSpPr txBox="1"/>
            <p:nvPr/>
          </p:nvSpPr>
          <p:spPr>
            <a:xfrm rot="5400000">
              <a:off x="5575995" y="4159490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橢圓 24"/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143"/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71" name="直線單箭頭接點 35"/>
              <p:cNvCxnSpPr/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35"/>
              <p:cNvCxnSpPr/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35"/>
              <p:cNvCxnSpPr/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35"/>
              <p:cNvCxnSpPr/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35"/>
              <p:cNvCxnSpPr/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35"/>
              <p:cNvCxnSpPr/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35"/>
              <p:cNvCxnSpPr/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35"/>
              <p:cNvCxnSpPr/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35"/>
              <p:cNvCxnSpPr/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35"/>
              <p:cNvCxnSpPr/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35"/>
              <p:cNvCxnSpPr/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35"/>
              <p:cNvCxnSpPr/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35"/>
              <p:cNvCxnSpPr/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35"/>
              <p:cNvCxnSpPr/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35"/>
              <p:cNvCxnSpPr/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35"/>
              <p:cNvCxnSpPr/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字方塊 33"/>
            <p:cNvSpPr txBox="1"/>
            <p:nvPr/>
          </p:nvSpPr>
          <p:spPr>
            <a:xfrm>
              <a:off x="6249214" y="344306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線單箭頭接點 35"/>
            <p:cNvCxnSpPr/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35"/>
            <p:cNvCxnSpPr/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35"/>
            <p:cNvCxnSpPr/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35"/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35"/>
            <p:cNvCxnSpPr/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35"/>
            <p:cNvCxnSpPr/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35"/>
            <p:cNvCxnSpPr/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35"/>
            <p:cNvCxnSpPr/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35"/>
            <p:cNvCxnSpPr/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35"/>
            <p:cNvCxnSpPr/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35"/>
            <p:cNvCxnSpPr/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35"/>
            <p:cNvCxnSpPr/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矩形 9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模型不足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8" y="2739970"/>
            <a:ext cx="1784631" cy="1784631"/>
          </a:xfrm>
          <a:prstGeom prst="rect">
            <a:avLst/>
          </a:prstGeom>
        </p:spPr>
      </p:pic>
      <p:sp>
        <p:nvSpPr>
          <p:cNvPr id="105" name="手繪多邊形 11"/>
          <p:cNvSpPr/>
          <p:nvPr/>
        </p:nvSpPr>
        <p:spPr>
          <a:xfrm>
            <a:off x="965019" y="2451719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手繪多邊形 13"/>
          <p:cNvSpPr/>
          <p:nvPr/>
        </p:nvSpPr>
        <p:spPr>
          <a:xfrm>
            <a:off x="1098370" y="2624660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手繪多邊形 21"/>
          <p:cNvSpPr/>
          <p:nvPr/>
        </p:nvSpPr>
        <p:spPr>
          <a:xfrm rot="21255575">
            <a:off x="2664492" y="4437166"/>
            <a:ext cx="794659" cy="293504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字方塊 7"/>
          <p:cNvSpPr txBox="1"/>
          <p:nvPr/>
        </p:nvSpPr>
        <p:spPr>
          <a:xfrm>
            <a:off x="954729" y="4542114"/>
            <a:ext cx="22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066805" y="192043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256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4336281" y="155444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5916296" y="1567335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263172" y="191557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03748" y="5341532"/>
            <a:ext cx="10978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假设对 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 x 16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的图片进行分类手写字体分类任务，设计了如上所示的网络。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那对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的图片做相同的任务，只有通过增加每层的神经元个数或者增加网络的层数来完成。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99194" y="1440557"/>
            <a:ext cx="313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模型结构不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够灵活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 95"/>
          <p:cNvGrpSpPr/>
          <p:nvPr/>
        </p:nvGrpSpPr>
        <p:grpSpPr>
          <a:xfrm>
            <a:off x="9059901" y="3409548"/>
            <a:ext cx="3568363" cy="2546870"/>
            <a:chOff x="8117394" y="1239150"/>
            <a:chExt cx="3836529" cy="3008442"/>
          </a:xfrm>
        </p:grpSpPr>
        <p:sp>
          <p:nvSpPr>
            <p:cNvPr id="97" name="爆炸形 2 96"/>
            <p:cNvSpPr/>
            <p:nvPr/>
          </p:nvSpPr>
          <p:spPr>
            <a:xfrm>
              <a:off x="8117394" y="1239150"/>
              <a:ext cx="3836529" cy="3008442"/>
            </a:xfrm>
            <a:prstGeom prst="irregularSeal2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8846797" y="2253151"/>
              <a:ext cx="1963377" cy="127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3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网络结构</a:t>
              </a:r>
              <a:endPara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3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不够灵活</a:t>
              </a:r>
              <a:endParaRPr kumimoji="1" lang="zh-CN" altLang="en-US" sz="3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2"/>
          <p:cNvGrpSpPr/>
          <p:nvPr/>
        </p:nvGrpSpPr>
        <p:grpSpPr>
          <a:xfrm>
            <a:off x="3319769" y="1853391"/>
            <a:ext cx="7153508" cy="3149573"/>
            <a:chOff x="2284605" y="1852294"/>
            <a:chExt cx="8007921" cy="3525248"/>
          </a:xfrm>
        </p:grpSpPr>
        <p:cxnSp>
          <p:nvCxnSpPr>
            <p:cNvPr id="7" name="直線單箭頭接點 10"/>
            <p:cNvCxnSpPr/>
            <p:nvPr/>
          </p:nvCxnSpPr>
          <p:spPr>
            <a:xfrm>
              <a:off x="8424402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11"/>
            <p:cNvCxnSpPr/>
            <p:nvPr/>
          </p:nvCxnSpPr>
          <p:spPr>
            <a:xfrm>
              <a:off x="8533718" y="4747788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12"/>
            <p:cNvCxnSpPr/>
            <p:nvPr/>
          </p:nvCxnSpPr>
          <p:spPr>
            <a:xfrm>
              <a:off x="8400518" y="2723095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橢圓 17"/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橢圓 18"/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橢圓 19"/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字方塊 20"/>
            <p:cNvSpPr txBox="1"/>
            <p:nvPr/>
          </p:nvSpPr>
          <p:spPr>
            <a:xfrm rot="5400000">
              <a:off x="2369676" y="3896562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橢圓 24"/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橢圓 25"/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橢圓 26"/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字方塊 27"/>
            <p:cNvSpPr txBox="1"/>
            <p:nvPr/>
          </p:nvSpPr>
          <p:spPr>
            <a:xfrm rot="5400000">
              <a:off x="3976639" y="4157815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37595" y="2383235"/>
              <a:ext cx="746342" cy="274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橢圓 28"/>
            <p:cNvSpPr/>
            <p:nvPr/>
          </p:nvSpPr>
          <p:spPr>
            <a:xfrm>
              <a:off x="8113439" y="2445372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橢圓 29"/>
            <p:cNvSpPr/>
            <p:nvPr/>
          </p:nvSpPr>
          <p:spPr>
            <a:xfrm>
              <a:off x="8115781" y="3205281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橢圓 30"/>
            <p:cNvSpPr/>
            <p:nvPr/>
          </p:nvSpPr>
          <p:spPr>
            <a:xfrm>
              <a:off x="8122809" y="4451954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字方塊 31"/>
            <p:cNvSpPr txBox="1"/>
            <p:nvPr/>
          </p:nvSpPr>
          <p:spPr>
            <a:xfrm rot="5400000">
              <a:off x="8120062" y="3874291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字方塊 32"/>
            <p:cNvSpPr txBox="1"/>
            <p:nvPr/>
          </p:nvSpPr>
          <p:spPr>
            <a:xfrm>
              <a:off x="6238035" y="191298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字方塊 33"/>
            <p:cNvSpPr txBox="1"/>
            <p:nvPr/>
          </p:nvSpPr>
          <p:spPr>
            <a:xfrm>
              <a:off x="6237085" y="26694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字方塊 34"/>
            <p:cNvSpPr txBox="1"/>
            <p:nvPr/>
          </p:nvSpPr>
          <p:spPr>
            <a:xfrm>
              <a:off x="6265083" y="46718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線單箭頭接點 35"/>
            <p:cNvCxnSpPr/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8"/>
            <p:cNvCxnSpPr/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9"/>
            <p:cNvCxnSpPr/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0"/>
            <p:cNvCxnSpPr/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41"/>
            <p:cNvCxnSpPr/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2"/>
            <p:cNvCxnSpPr/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43"/>
            <p:cNvCxnSpPr/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53"/>
            <p:cNvSpPr txBox="1"/>
            <p:nvPr/>
          </p:nvSpPr>
          <p:spPr>
            <a:xfrm rot="5400000">
              <a:off x="9393080" y="3905263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字方塊 54"/>
            <p:cNvSpPr txBox="1"/>
            <p:nvPr/>
          </p:nvSpPr>
          <p:spPr>
            <a:xfrm>
              <a:off x="9462173" y="23832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字方塊 55"/>
            <p:cNvSpPr txBox="1"/>
            <p:nvPr/>
          </p:nvSpPr>
          <p:spPr>
            <a:xfrm>
              <a:off x="9450890" y="318145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字方塊 56"/>
            <p:cNvSpPr txBox="1"/>
            <p:nvPr/>
          </p:nvSpPr>
          <p:spPr>
            <a:xfrm>
              <a:off x="9450888" y="4447687"/>
              <a:ext cx="841638" cy="585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橢圓 24"/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字方塊 54"/>
            <p:cNvSpPr txBox="1"/>
            <p:nvPr/>
          </p:nvSpPr>
          <p:spPr>
            <a:xfrm>
              <a:off x="2380988" y="2438347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字方塊 54"/>
            <p:cNvSpPr txBox="1"/>
            <p:nvPr/>
          </p:nvSpPr>
          <p:spPr>
            <a:xfrm>
              <a:off x="2384021" y="3228960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字方塊 54"/>
            <p:cNvSpPr txBox="1"/>
            <p:nvPr/>
          </p:nvSpPr>
          <p:spPr>
            <a:xfrm>
              <a:off x="2388668" y="4408956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線單箭頭接點 35"/>
            <p:cNvCxnSpPr/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38"/>
            <p:cNvCxnSpPr/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24"/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25"/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橢圓 26"/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字方塊 27"/>
            <p:cNvSpPr txBox="1"/>
            <p:nvPr/>
          </p:nvSpPr>
          <p:spPr>
            <a:xfrm rot="5400000">
              <a:off x="5575995" y="4159490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橢圓 24"/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143"/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71" name="直線單箭頭接點 35"/>
              <p:cNvCxnSpPr/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35"/>
              <p:cNvCxnSpPr/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35"/>
              <p:cNvCxnSpPr/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35"/>
              <p:cNvCxnSpPr/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35"/>
              <p:cNvCxnSpPr/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35"/>
              <p:cNvCxnSpPr/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35"/>
              <p:cNvCxnSpPr/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35"/>
              <p:cNvCxnSpPr/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35"/>
              <p:cNvCxnSpPr/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35"/>
              <p:cNvCxnSpPr/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35"/>
              <p:cNvCxnSpPr/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35"/>
              <p:cNvCxnSpPr/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35"/>
              <p:cNvCxnSpPr/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35"/>
              <p:cNvCxnSpPr/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35"/>
              <p:cNvCxnSpPr/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35"/>
              <p:cNvCxnSpPr/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字方塊 33"/>
            <p:cNvSpPr txBox="1"/>
            <p:nvPr/>
          </p:nvSpPr>
          <p:spPr>
            <a:xfrm>
              <a:off x="6249214" y="344306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線單箭頭接點 35"/>
            <p:cNvCxnSpPr/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35"/>
            <p:cNvCxnSpPr/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35"/>
            <p:cNvCxnSpPr/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35"/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35"/>
            <p:cNvCxnSpPr/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35"/>
            <p:cNvCxnSpPr/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35"/>
            <p:cNvCxnSpPr/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35"/>
            <p:cNvCxnSpPr/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35"/>
            <p:cNvCxnSpPr/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35"/>
            <p:cNvCxnSpPr/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35"/>
            <p:cNvCxnSpPr/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35"/>
            <p:cNvCxnSpPr/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矩形 9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模型不足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8" y="2739970"/>
            <a:ext cx="1784631" cy="1784631"/>
          </a:xfrm>
          <a:prstGeom prst="rect">
            <a:avLst/>
          </a:prstGeom>
        </p:spPr>
      </p:pic>
      <p:sp>
        <p:nvSpPr>
          <p:cNvPr id="105" name="手繪多邊形 11"/>
          <p:cNvSpPr/>
          <p:nvPr/>
        </p:nvSpPr>
        <p:spPr>
          <a:xfrm>
            <a:off x="965019" y="2451719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手繪多邊形 13"/>
          <p:cNvSpPr/>
          <p:nvPr/>
        </p:nvSpPr>
        <p:spPr>
          <a:xfrm>
            <a:off x="1098370" y="2624660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手繪多邊形 21"/>
          <p:cNvSpPr/>
          <p:nvPr/>
        </p:nvSpPr>
        <p:spPr>
          <a:xfrm rot="21255575">
            <a:off x="2664492" y="4437166"/>
            <a:ext cx="794659" cy="293504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字方塊 7"/>
          <p:cNvSpPr txBox="1"/>
          <p:nvPr/>
        </p:nvSpPr>
        <p:spPr>
          <a:xfrm>
            <a:off x="954729" y="4542114"/>
            <a:ext cx="22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字方塊 50"/>
          <p:cNvSpPr txBox="1"/>
          <p:nvPr/>
        </p:nvSpPr>
        <p:spPr>
          <a:xfrm>
            <a:off x="3829215" y="3099053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256X</a:t>
            </a:r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字方塊 50"/>
          <p:cNvSpPr txBox="1"/>
          <p:nvPr/>
        </p:nvSpPr>
        <p:spPr>
          <a:xfrm>
            <a:off x="5588054" y="3092108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字方塊 50"/>
          <p:cNvSpPr txBox="1"/>
          <p:nvPr/>
        </p:nvSpPr>
        <p:spPr>
          <a:xfrm>
            <a:off x="7346893" y="3092108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066805" y="192043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256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01553" y="5389234"/>
            <a:ext cx="1050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例如：输入为 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 x 16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的图片，输入层为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个神经元，隐藏层每层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个神经元，输出层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6471" y="5777727"/>
            <a:ext cx="9914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层，则共需要学习（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再加（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1000+1000+1000+10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99194" y="1440557"/>
            <a:ext cx="247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模型参数太多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336281" y="155444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916296" y="1567335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263172" y="191557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8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/>
      <p:bldP spid="109" grpId="0" animBg="1"/>
      <p:bldP spid="110" grpId="0" animBg="1"/>
      <p:bldP spid="111" grpId="0" animBg="1"/>
      <p:bldP spid="112" grpId="0"/>
      <p:bldP spid="116" grpId="0"/>
      <p:bldP spid="2" grpId="0"/>
      <p:bldP spid="96" grpId="0"/>
      <p:bldP spid="97" grpId="0"/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2"/>
          <p:cNvGrpSpPr/>
          <p:nvPr/>
        </p:nvGrpSpPr>
        <p:grpSpPr>
          <a:xfrm>
            <a:off x="3319769" y="1853391"/>
            <a:ext cx="7153508" cy="3149573"/>
            <a:chOff x="2284605" y="1852294"/>
            <a:chExt cx="8007921" cy="3525248"/>
          </a:xfrm>
        </p:grpSpPr>
        <p:cxnSp>
          <p:nvCxnSpPr>
            <p:cNvPr id="7" name="直線單箭頭接點 10"/>
            <p:cNvCxnSpPr/>
            <p:nvPr/>
          </p:nvCxnSpPr>
          <p:spPr>
            <a:xfrm>
              <a:off x="8424402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11"/>
            <p:cNvCxnSpPr/>
            <p:nvPr/>
          </p:nvCxnSpPr>
          <p:spPr>
            <a:xfrm>
              <a:off x="8533718" y="4747788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12"/>
            <p:cNvCxnSpPr/>
            <p:nvPr/>
          </p:nvCxnSpPr>
          <p:spPr>
            <a:xfrm>
              <a:off x="8400518" y="2723095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橢圓 17"/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橢圓 18"/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橢圓 19"/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字方塊 20"/>
            <p:cNvSpPr txBox="1"/>
            <p:nvPr/>
          </p:nvSpPr>
          <p:spPr>
            <a:xfrm rot="5400000">
              <a:off x="2369676" y="3896562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橢圓 24"/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橢圓 25"/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橢圓 26"/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字方塊 27"/>
            <p:cNvSpPr txBox="1"/>
            <p:nvPr/>
          </p:nvSpPr>
          <p:spPr>
            <a:xfrm rot="5400000">
              <a:off x="3976639" y="4157815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37595" y="2383235"/>
              <a:ext cx="746342" cy="274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橢圓 28"/>
            <p:cNvSpPr/>
            <p:nvPr/>
          </p:nvSpPr>
          <p:spPr>
            <a:xfrm>
              <a:off x="8113439" y="2445372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橢圓 29"/>
            <p:cNvSpPr/>
            <p:nvPr/>
          </p:nvSpPr>
          <p:spPr>
            <a:xfrm>
              <a:off x="8115781" y="3205281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橢圓 30"/>
            <p:cNvSpPr/>
            <p:nvPr/>
          </p:nvSpPr>
          <p:spPr>
            <a:xfrm>
              <a:off x="8122809" y="4451954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字方塊 31"/>
            <p:cNvSpPr txBox="1"/>
            <p:nvPr/>
          </p:nvSpPr>
          <p:spPr>
            <a:xfrm rot="5400000">
              <a:off x="8120062" y="3874291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字方塊 32"/>
            <p:cNvSpPr txBox="1"/>
            <p:nvPr/>
          </p:nvSpPr>
          <p:spPr>
            <a:xfrm>
              <a:off x="6238035" y="191298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字方塊 33"/>
            <p:cNvSpPr txBox="1"/>
            <p:nvPr/>
          </p:nvSpPr>
          <p:spPr>
            <a:xfrm>
              <a:off x="6237085" y="26694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字方塊 34"/>
            <p:cNvSpPr txBox="1"/>
            <p:nvPr/>
          </p:nvSpPr>
          <p:spPr>
            <a:xfrm>
              <a:off x="6265083" y="46718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線單箭頭接點 35"/>
            <p:cNvCxnSpPr/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36"/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37"/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8"/>
            <p:cNvCxnSpPr/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9"/>
            <p:cNvCxnSpPr/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40"/>
            <p:cNvCxnSpPr/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41"/>
            <p:cNvCxnSpPr/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2"/>
            <p:cNvCxnSpPr/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43"/>
            <p:cNvCxnSpPr/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53"/>
            <p:cNvSpPr txBox="1"/>
            <p:nvPr/>
          </p:nvSpPr>
          <p:spPr>
            <a:xfrm rot="5400000">
              <a:off x="9393080" y="3905263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字方塊 54"/>
            <p:cNvSpPr txBox="1"/>
            <p:nvPr/>
          </p:nvSpPr>
          <p:spPr>
            <a:xfrm>
              <a:off x="9462173" y="23832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字方塊 55"/>
            <p:cNvSpPr txBox="1"/>
            <p:nvPr/>
          </p:nvSpPr>
          <p:spPr>
            <a:xfrm>
              <a:off x="9450890" y="318145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字方塊 56"/>
            <p:cNvSpPr txBox="1"/>
            <p:nvPr/>
          </p:nvSpPr>
          <p:spPr>
            <a:xfrm>
              <a:off x="9450888" y="4447687"/>
              <a:ext cx="841638" cy="585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800" baseline="-25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橢圓 24"/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字方塊 54"/>
            <p:cNvSpPr txBox="1"/>
            <p:nvPr/>
          </p:nvSpPr>
          <p:spPr>
            <a:xfrm>
              <a:off x="2380988" y="2438347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字方塊 54"/>
            <p:cNvSpPr txBox="1"/>
            <p:nvPr/>
          </p:nvSpPr>
          <p:spPr>
            <a:xfrm>
              <a:off x="2384021" y="3228960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字方塊 54"/>
            <p:cNvSpPr txBox="1"/>
            <p:nvPr/>
          </p:nvSpPr>
          <p:spPr>
            <a:xfrm>
              <a:off x="2388668" y="4408956"/>
              <a:ext cx="6310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800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線單箭頭接點 35"/>
            <p:cNvCxnSpPr/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38"/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38"/>
            <p:cNvCxnSpPr/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24"/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25"/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橢圓 26"/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字方塊 27"/>
            <p:cNvSpPr txBox="1"/>
            <p:nvPr/>
          </p:nvSpPr>
          <p:spPr>
            <a:xfrm rot="5400000">
              <a:off x="5575995" y="4159490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橢圓 24"/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143"/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71" name="直線單箭頭接點 35"/>
              <p:cNvCxnSpPr/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35"/>
              <p:cNvCxnSpPr/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35"/>
              <p:cNvCxnSpPr/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35"/>
              <p:cNvCxnSpPr/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35"/>
              <p:cNvCxnSpPr/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35"/>
              <p:cNvCxnSpPr/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35"/>
              <p:cNvCxnSpPr/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35"/>
              <p:cNvCxnSpPr/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35"/>
              <p:cNvCxnSpPr/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35"/>
              <p:cNvCxnSpPr/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35"/>
              <p:cNvCxnSpPr/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35"/>
              <p:cNvCxnSpPr/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35"/>
              <p:cNvCxnSpPr/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35"/>
              <p:cNvCxnSpPr/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35"/>
              <p:cNvCxnSpPr/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35"/>
              <p:cNvCxnSpPr/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字方塊 33"/>
            <p:cNvSpPr txBox="1"/>
            <p:nvPr/>
          </p:nvSpPr>
          <p:spPr>
            <a:xfrm>
              <a:off x="6249214" y="344306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9" name="直線單箭頭接點 35"/>
            <p:cNvCxnSpPr/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35"/>
            <p:cNvCxnSpPr/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35"/>
            <p:cNvCxnSpPr/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35"/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35"/>
            <p:cNvCxnSpPr/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35"/>
            <p:cNvCxnSpPr/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35"/>
            <p:cNvCxnSpPr/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35"/>
            <p:cNvCxnSpPr/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35"/>
            <p:cNvCxnSpPr/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35"/>
            <p:cNvCxnSpPr/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35"/>
            <p:cNvCxnSpPr/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35"/>
            <p:cNvCxnSpPr/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矩形 91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模型不足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8" y="2739970"/>
            <a:ext cx="1784631" cy="1784631"/>
          </a:xfrm>
          <a:prstGeom prst="rect">
            <a:avLst/>
          </a:prstGeom>
        </p:spPr>
      </p:pic>
      <p:sp>
        <p:nvSpPr>
          <p:cNvPr id="105" name="手繪多邊形 11"/>
          <p:cNvSpPr/>
          <p:nvPr/>
        </p:nvSpPr>
        <p:spPr>
          <a:xfrm>
            <a:off x="965019" y="2451719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手繪多邊形 13"/>
          <p:cNvSpPr/>
          <p:nvPr/>
        </p:nvSpPr>
        <p:spPr>
          <a:xfrm>
            <a:off x="1098370" y="2624660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手繪多邊形 21"/>
          <p:cNvSpPr/>
          <p:nvPr/>
        </p:nvSpPr>
        <p:spPr>
          <a:xfrm rot="21255575">
            <a:off x="2664492" y="4437166"/>
            <a:ext cx="794659" cy="293504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字方塊 7"/>
          <p:cNvSpPr txBox="1"/>
          <p:nvPr/>
        </p:nvSpPr>
        <p:spPr>
          <a:xfrm>
            <a:off x="954729" y="4542114"/>
            <a:ext cx="22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字方塊 50"/>
          <p:cNvSpPr txBox="1"/>
          <p:nvPr/>
        </p:nvSpPr>
        <p:spPr>
          <a:xfrm>
            <a:off x="3829215" y="3099053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256X</a:t>
            </a:r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字方塊 50"/>
          <p:cNvSpPr txBox="1"/>
          <p:nvPr/>
        </p:nvSpPr>
        <p:spPr>
          <a:xfrm>
            <a:off x="5588054" y="3092108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字方塊 50"/>
          <p:cNvSpPr txBox="1"/>
          <p:nvPr/>
        </p:nvSpPr>
        <p:spPr>
          <a:xfrm>
            <a:off x="7346893" y="3092108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aseline="30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TW" sz="20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01553" y="5389234"/>
            <a:ext cx="1050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例如：输入为 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 x 16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的图片，输入层为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个神经元，隐藏层每层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个神经元，输出层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6471" y="5777727"/>
            <a:ext cx="9914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层，则共需要学习（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再加（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1000+1000+1000+10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942460" y="2708528"/>
            <a:ext cx="6702807" cy="149125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如果输入为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的图片或者更大的图片呢？</a:t>
            </a:r>
            <a:endParaRPr kumimoji="1"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如果网络的层数为十层呢？</a:t>
            </a:r>
            <a:endParaRPr kumimoji="1"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6" name="组 95"/>
          <p:cNvGrpSpPr/>
          <p:nvPr/>
        </p:nvGrpSpPr>
        <p:grpSpPr>
          <a:xfrm>
            <a:off x="8185709" y="1886141"/>
            <a:ext cx="3568363" cy="2546870"/>
            <a:chOff x="7961086" y="1171673"/>
            <a:chExt cx="3836529" cy="3008442"/>
          </a:xfrm>
        </p:grpSpPr>
        <p:sp>
          <p:nvSpPr>
            <p:cNvPr id="97" name="爆炸形 2 96"/>
            <p:cNvSpPr/>
            <p:nvPr/>
          </p:nvSpPr>
          <p:spPr>
            <a:xfrm>
              <a:off x="7961086" y="1171673"/>
              <a:ext cx="3836529" cy="3008442"/>
            </a:xfrm>
            <a:prstGeom prst="irregularSeal2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8807470" y="2224347"/>
              <a:ext cx="1963377" cy="127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3200" dirty="0">
                  <a:latin typeface="Microsoft YaHei" charset="-122"/>
                  <a:ea typeface="Microsoft YaHei" charset="-122"/>
                  <a:cs typeface="Microsoft YaHei" charset="-122"/>
                </a:rPr>
                <a:t>参数</a:t>
              </a:r>
              <a:r>
                <a:rPr kumimoji="1" lang="zh-CN" altLang="en-US" sz="3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爆炸</a:t>
              </a:r>
              <a:endPara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3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！</a:t>
              </a:r>
              <a:r>
                <a:rPr kumimoji="1" lang="zh-CN" altLang="en-US" sz="3200" dirty="0">
                  <a:latin typeface="Microsoft YaHei" charset="-122"/>
                  <a:ea typeface="Microsoft YaHei" charset="-122"/>
                  <a:cs typeface="Microsoft YaHei" charset="-122"/>
                </a:rPr>
                <a:t>！！</a:t>
              </a:r>
            </a:p>
          </p:txBody>
        </p:sp>
      </p:grpSp>
      <p:sp>
        <p:nvSpPr>
          <p:cNvPr id="99" name="文本框 98"/>
          <p:cNvSpPr txBox="1"/>
          <p:nvPr/>
        </p:nvSpPr>
        <p:spPr>
          <a:xfrm>
            <a:off x="999194" y="1440557"/>
            <a:ext cx="250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模型参数太多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336281" y="155444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916296" y="1567335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263172" y="191557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066805" y="192043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256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6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636" y="4371139"/>
            <a:ext cx="899000" cy="107879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云形标注 10"/>
          <p:cNvSpPr/>
          <p:nvPr/>
        </p:nvSpPr>
        <p:spPr>
          <a:xfrm>
            <a:off x="3590801" y="1863698"/>
            <a:ext cx="4648782" cy="2373251"/>
          </a:xfrm>
          <a:prstGeom prst="cloudCallout">
            <a:avLst>
              <a:gd name="adj1" fmla="val -31944"/>
              <a:gd name="adj2" fmla="val 610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75290" y="2667872"/>
            <a:ext cx="327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如何改进？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59585" y="1329302"/>
            <a:ext cx="351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27656" y="4230714"/>
            <a:ext cx="3854886" cy="1664951"/>
            <a:chOff x="227656" y="4230714"/>
            <a:chExt cx="3854886" cy="166495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56" y="4230714"/>
              <a:ext cx="3854886" cy="166495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56" y="4855641"/>
              <a:ext cx="483995" cy="483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82422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558281" y="2811074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98019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7573878" y="2811073"/>
            <a:ext cx="1121434" cy="25879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213615" y="2299241"/>
            <a:ext cx="1857555" cy="1173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1915266" y="3641352"/>
            <a:ext cx="360000" cy="2556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96948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模型改进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9194" y="1440557"/>
            <a:ext cx="769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如何简化？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27051" y="2207230"/>
            <a:ext cx="1991833" cy="1301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52"/>
          <p:cNvSpPr txBox="1"/>
          <p:nvPr/>
        </p:nvSpPr>
        <p:spPr>
          <a:xfrm>
            <a:off x="2097825" y="3172560"/>
            <a:ext cx="1569631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308" y="59582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全连接神经网络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5" name="右箭头 84"/>
          <p:cNvSpPr/>
          <p:nvPr/>
        </p:nvSpPr>
        <p:spPr>
          <a:xfrm>
            <a:off x="4118998" y="5134708"/>
            <a:ext cx="1121434" cy="8596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十字形 10"/>
          <p:cNvSpPr/>
          <p:nvPr/>
        </p:nvSpPr>
        <p:spPr>
          <a:xfrm rot="2551399">
            <a:off x="1304642" y="4212598"/>
            <a:ext cx="1613112" cy="1701176"/>
          </a:xfrm>
          <a:prstGeom prst="plus">
            <a:avLst>
              <a:gd name="adj" fmla="val 41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834" y="4180216"/>
            <a:ext cx="4026628" cy="176594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60286" y="59461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卷积神经网络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6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10" grpId="0"/>
      <p:bldP spid="85" grpId="0" animBg="1"/>
      <p:bldP spid="11" grpId="0" animBg="1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9" y="419365"/>
            <a:ext cx="466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深度学习在自然语言处理领域的应用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2461" y="5385231"/>
            <a:ext cx="3394340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手写数字识别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6412" y="5731480"/>
            <a:ext cx="3394340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自动文摘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http://thumbs.dreamstime.com/z/%E6%9F%A5-%E6%A6%82%E5%BF%B5%E7%9A%84%E5%95%86%E4%BA%BA%E5%A4%A7%E6%95%B0%E6%8D%AE%E7%AE%A1%E7%90%86-507648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>
            <a:fillRect/>
          </a:stretch>
        </p:blipFill>
        <p:spPr bwMode="auto">
          <a:xfrm>
            <a:off x="8225447" y="1313905"/>
            <a:ext cx="2572167" cy="19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timgsa.baidu.com/timg?image&amp;quality=80&amp;size=b9999_10000&amp;sec=1537352447398&amp;di=c8cc376ec5d9d8b9057d07e51ed5dc00&amp;imgtype=0&amp;src=http%3A%2F%2Fs1.sinaimg.cn%2Fmw690%2F003wp1j3gy6RuvlU8aA60%2669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7963" r="5626" b="6077"/>
          <a:stretch>
            <a:fillRect/>
          </a:stretch>
        </p:blipFill>
        <p:spPr bwMode="auto">
          <a:xfrm>
            <a:off x="8225448" y="3194136"/>
            <a:ext cx="2518993" cy="19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1351843" y="2264779"/>
            <a:ext cx="4994986" cy="3289861"/>
            <a:chOff x="5255471" y="3923048"/>
            <a:chExt cx="3070667" cy="210201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5471" y="3923048"/>
              <a:ext cx="3024438" cy="19032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215739" y="5754223"/>
              <a:ext cx="2110399" cy="270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基于图模型的方法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385" y="1346907"/>
            <a:ext cx="51144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卷积神经网络应用示例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4586" y="425970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27623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" y="5224614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65644" y="5248455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5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385" y="1346907"/>
            <a:ext cx="51144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卷积神经网络应用示例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4586" y="425970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27623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" y="5224614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65644" y="5248455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1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45069" y="1390551"/>
            <a:ext cx="585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卷积神经网络结构上的三大特性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字方塊 55"/>
          <p:cNvSpPr txBox="1"/>
          <p:nvPr/>
        </p:nvSpPr>
        <p:spPr>
          <a:xfrm>
            <a:off x="1316671" y="1929337"/>
            <a:ext cx="8228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3275214" y="2106116"/>
            <a:ext cx="299258" cy="1184730"/>
          </a:xfrm>
          <a:prstGeom prst="rightBrace">
            <a:avLst>
              <a:gd name="adj1" fmla="val 47222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4472" y="24833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减少网络参数，加快训练速度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1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75" y="2185274"/>
            <a:ext cx="2621321" cy="198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241" y="1438446"/>
            <a:ext cx="585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19675" y="40478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全连接神经元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95861" y="652384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卷积神经网络的神经元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5" name="椭圆形标注 64"/>
          <p:cNvSpPr/>
          <p:nvPr/>
        </p:nvSpPr>
        <p:spPr>
          <a:xfrm>
            <a:off x="7726338" y="2185274"/>
            <a:ext cx="3528285" cy="1661402"/>
          </a:xfrm>
          <a:prstGeom prst="wedgeEllipseCallout">
            <a:avLst>
              <a:gd name="adj1" fmla="val -90908"/>
              <a:gd name="adj2" fmla="val 1083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在进行图像识别的时候，不需要对整个图像进行处理，只需要关注图像中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某些特殊的区域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20581" y="415239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640x480</a:t>
            </a:r>
            <a:endParaRPr kumimoji="1" lang="zh-CN" altLang="en-US" sz="1600" dirty="0"/>
          </a:p>
        </p:txBody>
      </p:sp>
      <p:sp>
        <p:nvSpPr>
          <p:cNvPr id="49" name="文本框 48"/>
          <p:cNvSpPr txBox="1"/>
          <p:nvPr/>
        </p:nvSpPr>
        <p:spPr>
          <a:xfrm>
            <a:off x="2310733" y="649981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grpSp>
        <p:nvGrpSpPr>
          <p:cNvPr id="10" name="组 9"/>
          <p:cNvGrpSpPr/>
          <p:nvPr/>
        </p:nvGrpSpPr>
        <p:grpSpPr>
          <a:xfrm>
            <a:off x="4274683" y="2179370"/>
            <a:ext cx="2214563" cy="1896630"/>
            <a:chOff x="4274683" y="2179370"/>
            <a:chExt cx="2214563" cy="1896630"/>
          </a:xfrm>
        </p:grpSpPr>
        <p:grpSp>
          <p:nvGrpSpPr>
            <p:cNvPr id="36" name="组 35"/>
            <p:cNvGrpSpPr/>
            <p:nvPr/>
          </p:nvGrpSpPr>
          <p:grpSpPr>
            <a:xfrm>
              <a:off x="4274683" y="2179370"/>
              <a:ext cx="2214563" cy="1896630"/>
              <a:chOff x="4694252" y="2185274"/>
              <a:chExt cx="2214563" cy="189663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694252" y="2185274"/>
                <a:ext cx="2214563" cy="189663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290142" y="2751747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90"/>
              <p:cNvSpPr/>
              <p:nvPr/>
            </p:nvSpPr>
            <p:spPr>
              <a:xfrm>
                <a:off x="5385947" y="3722196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線單箭頭接點 24"/>
              <p:cNvCxnSpPr/>
              <p:nvPr/>
            </p:nvCxnSpPr>
            <p:spPr>
              <a:xfrm flipV="1">
                <a:off x="5579994" y="3213979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09448168"/>
                      </p:ext>
                    </p:extLst>
                  </p:nvPr>
                </p:nvGraphicFramePr>
                <p:xfrm>
                  <a:off x="6280856" y="2805662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1985" name="方程式" r:id="rId5" imgW="317160" imgH="215640" progId="Equation.3">
                          <p:embed/>
                        </p:oleObj>
                      </mc:Choice>
                      <mc:Fallback>
                        <p:oleObj name="方程式" r:id="rId5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80856" y="2805662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09448168"/>
                      </p:ext>
                    </p:extLst>
                  </p:nvPr>
                </p:nvGraphicFramePr>
                <p:xfrm>
                  <a:off x="6280856" y="2805662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1719" name="方程式" r:id="rId8" imgW="317160" imgH="215640" progId="Equation.3">
                          <p:embed/>
                        </p:oleObj>
                      </mc:Choice>
                      <mc:Fallback>
                        <p:oleObj name="方程式" r:id="rId8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80856" y="2805662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2" name="椭圆 41"/>
              <p:cNvSpPr/>
              <p:nvPr/>
            </p:nvSpPr>
            <p:spPr>
              <a:xfrm>
                <a:off x="5350964" y="2769460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5356934" y="2876825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6934" y="2876825"/>
                    <a:ext cx="459628" cy="21544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直線單箭頭接點 31"/>
              <p:cNvCxnSpPr/>
              <p:nvPr/>
            </p:nvCxnSpPr>
            <p:spPr>
              <a:xfrm flipV="1">
                <a:off x="5848451" y="2991127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20"/>
              <p:cNvCxnSpPr/>
              <p:nvPr/>
            </p:nvCxnSpPr>
            <p:spPr>
              <a:xfrm flipV="1">
                <a:off x="4803738" y="3073179"/>
                <a:ext cx="521731" cy="5368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23"/>
              <p:cNvCxnSpPr/>
              <p:nvPr/>
            </p:nvCxnSpPr>
            <p:spPr>
              <a:xfrm>
                <a:off x="4803738" y="2486199"/>
                <a:ext cx="535925" cy="4533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32"/>
              <p:cNvCxnSpPr/>
              <p:nvPr/>
            </p:nvCxnSpPr>
            <p:spPr>
              <a:xfrm>
                <a:off x="4839244" y="3013768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4448303" y="2212162"/>
              <a:ext cx="2040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smtClean="0">
                  <a:latin typeface="Microsoft YaHei" charset="-122"/>
                  <a:ea typeface="Microsoft YaHei" charset="-122"/>
                  <a:cs typeface="Microsoft YaHei" charset="-122"/>
                </a:rPr>
                <a:t>输入为</a:t>
              </a:r>
              <a:r>
                <a: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640x480</a:t>
              </a:r>
              <a:r>
                <a: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个像素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563047" y="4650773"/>
            <a:ext cx="2214563" cy="1896630"/>
            <a:chOff x="6563047" y="4764317"/>
            <a:chExt cx="2214563" cy="1896630"/>
          </a:xfrm>
        </p:grpSpPr>
        <p:grpSp>
          <p:nvGrpSpPr>
            <p:cNvPr id="52" name="组 51"/>
            <p:cNvGrpSpPr/>
            <p:nvPr/>
          </p:nvGrpSpPr>
          <p:grpSpPr>
            <a:xfrm>
              <a:off x="6563047" y="4764317"/>
              <a:ext cx="2214563" cy="1896630"/>
              <a:chOff x="4694252" y="2185274"/>
              <a:chExt cx="2214563" cy="189663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694252" y="2185274"/>
                <a:ext cx="2214563" cy="189663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290142" y="2751747"/>
                <a:ext cx="489157" cy="442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90"/>
              <p:cNvSpPr/>
              <p:nvPr/>
            </p:nvSpPr>
            <p:spPr>
              <a:xfrm>
                <a:off x="5385947" y="3722196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線單箭頭接點 24"/>
              <p:cNvCxnSpPr/>
              <p:nvPr/>
            </p:nvCxnSpPr>
            <p:spPr>
              <a:xfrm flipV="1">
                <a:off x="5579994" y="3213979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椭圆 57"/>
              <p:cNvSpPr/>
              <p:nvPr/>
            </p:nvSpPr>
            <p:spPr>
              <a:xfrm>
                <a:off x="5350964" y="2769460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5356934" y="2876825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59" name="文本框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6934" y="2876825"/>
                    <a:ext cx="459628" cy="21544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直線單箭頭接點 31"/>
              <p:cNvCxnSpPr/>
              <p:nvPr/>
            </p:nvCxnSpPr>
            <p:spPr>
              <a:xfrm flipV="1">
                <a:off x="5848451" y="2991127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20"/>
              <p:cNvCxnSpPr/>
              <p:nvPr/>
            </p:nvCxnSpPr>
            <p:spPr>
              <a:xfrm flipV="1">
                <a:off x="4803738" y="3073179"/>
                <a:ext cx="521731" cy="5368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23"/>
              <p:cNvCxnSpPr/>
              <p:nvPr/>
            </p:nvCxnSpPr>
            <p:spPr>
              <a:xfrm>
                <a:off x="4803738" y="2486199"/>
                <a:ext cx="535925" cy="4533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32"/>
              <p:cNvCxnSpPr/>
              <p:nvPr/>
            </p:nvCxnSpPr>
            <p:spPr>
              <a:xfrm>
                <a:off x="4839244" y="3013768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50"/>
            <p:cNvSpPr txBox="1"/>
            <p:nvPr/>
          </p:nvSpPr>
          <p:spPr>
            <a:xfrm>
              <a:off x="6753890" y="4802315"/>
              <a:ext cx="1829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输入为</a:t>
              </a:r>
              <a:r>
                <a: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16x16</a:t>
              </a:r>
              <a:r>
                <a: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个像素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6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6718564"/>
                    </p:ext>
                  </p:extLst>
                </p:nvPr>
              </p:nvGraphicFramePr>
              <p:xfrm>
                <a:off x="8149651" y="5384705"/>
                <a:ext cx="511730" cy="332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1986" name="方程式" r:id="rId14" imgW="317160" imgH="215640" progId="Equation.3">
                        <p:embed/>
                      </p:oleObj>
                    </mc:Choice>
                    <mc:Fallback>
                      <p:oleObj name="方程式" r:id="rId14" imgW="317160" imgH="2156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49651" y="5384705"/>
                              <a:ext cx="511730" cy="332318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6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6718564"/>
                    </p:ext>
                  </p:extLst>
                </p:nvPr>
              </p:nvGraphicFramePr>
              <p:xfrm>
                <a:off x="8149651" y="5384705"/>
                <a:ext cx="511730" cy="332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1910" name="方程式" r:id="rId15" imgW="317160" imgH="215640" progId="Equation.3">
                        <p:embed/>
                      </p:oleObj>
                    </mc:Choice>
                    <mc:Fallback>
                      <p:oleObj name="方程式" r:id="rId15" imgW="317160" imgH="2156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49651" y="5384705"/>
                              <a:ext cx="511730" cy="332318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6" name="组合 15"/>
          <p:cNvGrpSpPr/>
          <p:nvPr/>
        </p:nvGrpSpPr>
        <p:grpSpPr>
          <a:xfrm>
            <a:off x="5073600" y="5306736"/>
            <a:ext cx="708897" cy="976873"/>
            <a:chOff x="5073600" y="5306736"/>
            <a:chExt cx="708897" cy="976873"/>
          </a:xfrm>
        </p:grpSpPr>
        <p:sp>
          <p:nvSpPr>
            <p:cNvPr id="50" name="文本框 49"/>
            <p:cNvSpPr txBox="1"/>
            <p:nvPr/>
          </p:nvSpPr>
          <p:spPr>
            <a:xfrm>
              <a:off x="5073600" y="5945055"/>
              <a:ext cx="689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16x16</a:t>
              </a:r>
              <a:endParaRPr kumimoji="1" lang="zh-CN" altLang="en-US" sz="1600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73600" y="5306736"/>
              <a:ext cx="708897" cy="55497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75" y="4557609"/>
            <a:ext cx="2621321" cy="1980000"/>
          </a:xfrm>
          <a:prstGeom prst="rect">
            <a:avLst/>
          </a:prstGeom>
          <a:ln w="28575">
            <a:noFill/>
          </a:ln>
        </p:spPr>
      </p:pic>
      <p:sp>
        <p:nvSpPr>
          <p:cNvPr id="13" name="矩形 12"/>
          <p:cNvSpPr/>
          <p:nvPr/>
        </p:nvSpPr>
        <p:spPr>
          <a:xfrm>
            <a:off x="2237589" y="5348503"/>
            <a:ext cx="810637" cy="5721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线箭头连接符 33"/>
          <p:cNvCxnSpPr>
            <a:stCxn id="13" idx="3"/>
          </p:cNvCxnSpPr>
          <p:nvPr/>
        </p:nvCxnSpPr>
        <p:spPr>
          <a:xfrm flipV="1">
            <a:off x="3048226" y="5563590"/>
            <a:ext cx="1944492" cy="70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4" grpId="0"/>
      <p:bldP spid="65" grpId="0" animBg="1"/>
      <p:bldP spid="8" grpId="0"/>
      <p:bldP spid="49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1412980" y="3443180"/>
            <a:ext cx="1604010" cy="1515846"/>
            <a:chOff x="1412980" y="3443180"/>
            <a:chExt cx="1604010" cy="1515846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980" y="3443180"/>
              <a:ext cx="1604010" cy="1211580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1688626" y="4620472"/>
              <a:ext cx="898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640x480</a:t>
              </a:r>
              <a:endParaRPr kumimoji="1" lang="zh-CN" altLang="en-US" sz="1600" dirty="0"/>
            </a:p>
          </p:txBody>
        </p:sp>
      </p:grpSp>
      <p:sp>
        <p:nvSpPr>
          <p:cNvPr id="209" name="矩形 208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91898" y="1408847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451057" y="3484011"/>
            <a:ext cx="475139" cy="39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2523270" y="4257471"/>
            <a:ext cx="475139" cy="39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36" y="2006455"/>
            <a:ext cx="800100" cy="685800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1758884" y="3484011"/>
            <a:ext cx="475139" cy="39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472" y="3374118"/>
            <a:ext cx="800100" cy="673100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6731" y="4963364"/>
            <a:ext cx="800100" cy="660400"/>
          </a:xfrm>
          <a:prstGeom prst="rect">
            <a:avLst/>
          </a:prstGeom>
        </p:spPr>
      </p:pic>
      <p:cxnSp>
        <p:nvCxnSpPr>
          <p:cNvPr id="161" name="直線單箭頭接點 31"/>
          <p:cNvCxnSpPr>
            <a:endCxn id="19" idx="1"/>
          </p:cNvCxnSpPr>
          <p:nvPr/>
        </p:nvCxnSpPr>
        <p:spPr>
          <a:xfrm flipV="1">
            <a:off x="1601602" y="2349355"/>
            <a:ext cx="2265034" cy="1300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31"/>
          <p:cNvCxnSpPr>
            <a:endCxn id="20" idx="1"/>
          </p:cNvCxnSpPr>
          <p:nvPr/>
        </p:nvCxnSpPr>
        <p:spPr>
          <a:xfrm>
            <a:off x="2020214" y="3698318"/>
            <a:ext cx="1860258" cy="123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31"/>
          <p:cNvCxnSpPr>
            <a:endCxn id="149" idx="1"/>
          </p:cNvCxnSpPr>
          <p:nvPr/>
        </p:nvCxnSpPr>
        <p:spPr>
          <a:xfrm>
            <a:off x="2727569" y="4502332"/>
            <a:ext cx="1149162" cy="7912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 9"/>
          <p:cNvGrpSpPr/>
          <p:nvPr/>
        </p:nvGrpSpPr>
        <p:grpSpPr>
          <a:xfrm>
            <a:off x="4182951" y="4196702"/>
            <a:ext cx="1602259" cy="855029"/>
            <a:chOff x="4182951" y="4196702"/>
            <a:chExt cx="1602259" cy="855029"/>
          </a:xfrm>
        </p:grpSpPr>
        <p:sp>
          <p:nvSpPr>
            <p:cNvPr id="124" name="文字方塊 53"/>
            <p:cNvSpPr txBox="1"/>
            <p:nvPr/>
          </p:nvSpPr>
          <p:spPr>
            <a:xfrm rot="5400000">
              <a:off x="4045622" y="4334031"/>
              <a:ext cx="616177" cy="341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文字方塊 53"/>
            <p:cNvSpPr txBox="1"/>
            <p:nvPr/>
          </p:nvSpPr>
          <p:spPr>
            <a:xfrm rot="5400000">
              <a:off x="5306362" y="4572883"/>
              <a:ext cx="616177" cy="341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685183" y="2542817"/>
            <a:ext cx="1552232" cy="3134716"/>
            <a:chOff x="6685183" y="2542817"/>
            <a:chExt cx="1552232" cy="3134716"/>
          </a:xfrm>
        </p:grpSpPr>
        <p:cxnSp>
          <p:nvCxnSpPr>
            <p:cNvPr id="3" name="直线箭头连接符 2"/>
            <p:cNvCxnSpPr/>
            <p:nvPr/>
          </p:nvCxnSpPr>
          <p:spPr>
            <a:xfrm flipH="1" flipV="1">
              <a:off x="6685183" y="2542817"/>
              <a:ext cx="1486414" cy="10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/>
            <p:cNvCxnSpPr/>
            <p:nvPr/>
          </p:nvCxnSpPr>
          <p:spPr>
            <a:xfrm flipH="1">
              <a:off x="6710121" y="2643795"/>
              <a:ext cx="1456565" cy="1348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flipH="1">
              <a:off x="6702337" y="2692255"/>
              <a:ext cx="1535078" cy="298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417170" y="2287046"/>
                <a:ext cx="2922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神经元权重相同，均为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kumimoji="1" lang="zh-CN" altLang="en-US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70" y="2287046"/>
                <a:ext cx="2922954" cy="646331"/>
              </a:xfrm>
              <a:prstGeom prst="rect">
                <a:avLst/>
              </a:prstGeom>
              <a:blipFill>
                <a:blip r:embed="rId8"/>
                <a:stretch>
                  <a:fillRect l="-1879"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 5"/>
          <p:cNvGrpSpPr/>
          <p:nvPr/>
        </p:nvGrpSpPr>
        <p:grpSpPr>
          <a:xfrm>
            <a:off x="4698448" y="1868817"/>
            <a:ext cx="1890478" cy="1299457"/>
            <a:chOff x="4698448" y="1868817"/>
            <a:chExt cx="1890478" cy="1299457"/>
          </a:xfrm>
        </p:grpSpPr>
        <p:grpSp>
          <p:nvGrpSpPr>
            <p:cNvPr id="9" name="组 8"/>
            <p:cNvGrpSpPr/>
            <p:nvPr/>
          </p:nvGrpSpPr>
          <p:grpSpPr>
            <a:xfrm>
              <a:off x="4737097" y="2020800"/>
              <a:ext cx="1813180" cy="1111964"/>
              <a:chOff x="2993522" y="2401306"/>
              <a:chExt cx="2133834" cy="1383911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4624912" y="2479315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90"/>
              <p:cNvSpPr/>
              <p:nvPr/>
            </p:nvSpPr>
            <p:spPr>
              <a:xfrm>
                <a:off x="3720717" y="3449764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0" name="直線單箭頭接點 24"/>
              <p:cNvCxnSpPr/>
              <p:nvPr/>
            </p:nvCxnSpPr>
            <p:spPr>
              <a:xfrm flipV="1">
                <a:off x="3914764" y="2941547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800735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8235" name="方程式" r:id="rId9" imgW="317160" imgH="215640" progId="Equation.3">
                          <p:embed/>
                        </p:oleObj>
                      </mc:Choice>
                      <mc:Fallback>
                        <p:oleObj name="方程式" r:id="rId9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800735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1741" name="方程式" r:id="rId11" imgW="317160" imgH="215640" progId="Equation.3">
                          <p:embed/>
                        </p:oleObj>
                      </mc:Choice>
                      <mc:Fallback>
                        <p:oleObj name="方程式" r:id="rId11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02" name="椭圆 101"/>
              <p:cNvSpPr/>
              <p:nvPr/>
            </p:nvSpPr>
            <p:spPr>
              <a:xfrm>
                <a:off x="3685734" y="2497028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/>
                  <p:cNvSpPr txBox="1"/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8" name="文本框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6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直線單箭頭接點 31"/>
              <p:cNvCxnSpPr/>
              <p:nvPr/>
            </p:nvCxnSpPr>
            <p:spPr>
              <a:xfrm flipV="1">
                <a:off x="4183221" y="2718695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單箭頭接點 20"/>
              <p:cNvCxnSpPr/>
              <p:nvPr/>
            </p:nvCxnSpPr>
            <p:spPr>
              <a:xfrm flipV="1">
                <a:off x="3015967" y="2800748"/>
                <a:ext cx="644273" cy="3759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單箭頭接點 23"/>
              <p:cNvCxnSpPr/>
              <p:nvPr/>
            </p:nvCxnSpPr>
            <p:spPr>
              <a:xfrm>
                <a:off x="2993522" y="2401306"/>
                <a:ext cx="680912" cy="2657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32"/>
              <p:cNvCxnSpPr/>
              <p:nvPr/>
            </p:nvCxnSpPr>
            <p:spPr>
              <a:xfrm>
                <a:off x="3036283" y="2741336"/>
                <a:ext cx="63549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矩形 180"/>
            <p:cNvSpPr/>
            <p:nvPr/>
          </p:nvSpPr>
          <p:spPr>
            <a:xfrm>
              <a:off x="4698448" y="1937950"/>
              <a:ext cx="1890478" cy="1230324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4728064" y="1868817"/>
                  <a:ext cx="519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064" y="1868817"/>
                  <a:ext cx="51911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4734332" y="2342421"/>
                  <a:ext cx="5142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332" y="2342421"/>
                  <a:ext cx="514243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 6"/>
          <p:cNvGrpSpPr/>
          <p:nvPr/>
        </p:nvGrpSpPr>
        <p:grpSpPr>
          <a:xfrm>
            <a:off x="4709664" y="3291973"/>
            <a:ext cx="1890478" cy="1273951"/>
            <a:chOff x="4709664" y="3291973"/>
            <a:chExt cx="1890478" cy="1273951"/>
          </a:xfrm>
        </p:grpSpPr>
        <p:grpSp>
          <p:nvGrpSpPr>
            <p:cNvPr id="72" name="组 71"/>
            <p:cNvGrpSpPr/>
            <p:nvPr/>
          </p:nvGrpSpPr>
          <p:grpSpPr>
            <a:xfrm>
              <a:off x="4764456" y="3409899"/>
              <a:ext cx="1813180" cy="1111964"/>
              <a:chOff x="2993522" y="2401306"/>
              <a:chExt cx="2133834" cy="1383911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4624912" y="2479315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等腰三角形 90"/>
              <p:cNvSpPr/>
              <p:nvPr/>
            </p:nvSpPr>
            <p:spPr>
              <a:xfrm>
                <a:off x="3720717" y="3449764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線單箭頭接點 24"/>
              <p:cNvCxnSpPr/>
              <p:nvPr/>
            </p:nvCxnSpPr>
            <p:spPr>
              <a:xfrm flipV="1">
                <a:off x="3914764" y="2941547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6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37323502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8236" name="方程式" r:id="rId16" imgW="317160" imgH="215640" progId="Equation.3">
                          <p:embed/>
                        </p:oleObj>
                      </mc:Choice>
                      <mc:Fallback>
                        <p:oleObj name="方程式" r:id="rId16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800735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1741" name="方程式" r:id="rId11" imgW="317160" imgH="215640" progId="Equation.3">
                          <p:embed/>
                        </p:oleObj>
                      </mc:Choice>
                      <mc:Fallback>
                        <p:oleObj name="方程式" r:id="rId11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77" name="椭圆 76"/>
              <p:cNvSpPr/>
              <p:nvPr/>
            </p:nvSpPr>
            <p:spPr>
              <a:xfrm>
                <a:off x="3685734" y="2497028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8" name="文本框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6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單箭頭接點 31"/>
              <p:cNvCxnSpPr/>
              <p:nvPr/>
            </p:nvCxnSpPr>
            <p:spPr>
              <a:xfrm flipV="1">
                <a:off x="4183221" y="2718695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20"/>
              <p:cNvCxnSpPr/>
              <p:nvPr/>
            </p:nvCxnSpPr>
            <p:spPr>
              <a:xfrm flipV="1">
                <a:off x="3006809" y="2800748"/>
                <a:ext cx="653431" cy="3759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23"/>
              <p:cNvCxnSpPr/>
              <p:nvPr/>
            </p:nvCxnSpPr>
            <p:spPr>
              <a:xfrm>
                <a:off x="2993522" y="2401306"/>
                <a:ext cx="680912" cy="2657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32"/>
              <p:cNvCxnSpPr/>
              <p:nvPr/>
            </p:nvCxnSpPr>
            <p:spPr>
              <a:xfrm>
                <a:off x="3036283" y="2741336"/>
                <a:ext cx="63549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矩形 181"/>
            <p:cNvSpPr/>
            <p:nvPr/>
          </p:nvSpPr>
          <p:spPr>
            <a:xfrm>
              <a:off x="4709664" y="3335600"/>
              <a:ext cx="1890478" cy="1230324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4724329" y="3291973"/>
                  <a:ext cx="519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329" y="3291973"/>
                  <a:ext cx="519116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4730597" y="3765577"/>
                  <a:ext cx="5142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597" y="3765577"/>
                  <a:ext cx="514243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 7"/>
          <p:cNvGrpSpPr/>
          <p:nvPr/>
        </p:nvGrpSpPr>
        <p:grpSpPr>
          <a:xfrm>
            <a:off x="4464810" y="4834597"/>
            <a:ext cx="2492990" cy="1760800"/>
            <a:chOff x="4464810" y="4834597"/>
            <a:chExt cx="2492990" cy="1760800"/>
          </a:xfrm>
        </p:grpSpPr>
        <p:grpSp>
          <p:nvGrpSpPr>
            <p:cNvPr id="150" name="组 149"/>
            <p:cNvGrpSpPr/>
            <p:nvPr/>
          </p:nvGrpSpPr>
          <p:grpSpPr>
            <a:xfrm>
              <a:off x="4775746" y="4990079"/>
              <a:ext cx="1813180" cy="1111964"/>
              <a:chOff x="2993522" y="2401306"/>
              <a:chExt cx="2133834" cy="1383911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4624912" y="2479315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等腰三角形 90"/>
              <p:cNvSpPr/>
              <p:nvPr/>
            </p:nvSpPr>
            <p:spPr>
              <a:xfrm>
                <a:off x="3720717" y="3449764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3" name="直線單箭頭接點 24"/>
              <p:cNvCxnSpPr/>
              <p:nvPr/>
            </p:nvCxnSpPr>
            <p:spPr>
              <a:xfrm flipV="1">
                <a:off x="3914764" y="2941547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4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2576163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8237" name="方程式" r:id="rId19" imgW="317160" imgH="215640" progId="Equation.3">
                          <p:embed/>
                        </p:oleObj>
                      </mc:Choice>
                      <mc:Fallback>
                        <p:oleObj name="方程式" r:id="rId19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1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800735"/>
                      </p:ext>
                    </p:extLst>
                  </p:nvPr>
                </p:nvGraphicFramePr>
                <p:xfrm>
                  <a:off x="4615626" y="2533230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1741" name="方程式" r:id="rId11" imgW="317160" imgH="215640" progId="Equation.3">
                          <p:embed/>
                        </p:oleObj>
                      </mc:Choice>
                      <mc:Fallback>
                        <p:oleObj name="方程式" r:id="rId11" imgW="31716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15626" y="2533230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55" name="椭圆 154"/>
              <p:cNvSpPr/>
              <p:nvPr/>
            </p:nvSpPr>
            <p:spPr>
              <a:xfrm>
                <a:off x="3685734" y="2497028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文本框 155"/>
                  <p:cNvSpPr txBox="1"/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8" name="文本框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1704" y="2604393"/>
                    <a:ext cx="459628" cy="21544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6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直線單箭頭接點 31"/>
              <p:cNvCxnSpPr/>
              <p:nvPr/>
            </p:nvCxnSpPr>
            <p:spPr>
              <a:xfrm flipV="1">
                <a:off x="4183221" y="2718695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單箭頭接點 20"/>
              <p:cNvCxnSpPr/>
              <p:nvPr/>
            </p:nvCxnSpPr>
            <p:spPr>
              <a:xfrm flipV="1">
                <a:off x="3006809" y="2800748"/>
                <a:ext cx="653431" cy="3759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23"/>
              <p:cNvCxnSpPr/>
              <p:nvPr/>
            </p:nvCxnSpPr>
            <p:spPr>
              <a:xfrm>
                <a:off x="2993522" y="2401306"/>
                <a:ext cx="680912" cy="2657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32"/>
              <p:cNvCxnSpPr/>
              <p:nvPr/>
            </p:nvCxnSpPr>
            <p:spPr>
              <a:xfrm>
                <a:off x="3036283" y="2741336"/>
                <a:ext cx="63549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矩形 182"/>
            <p:cNvSpPr/>
            <p:nvPr/>
          </p:nvSpPr>
          <p:spPr>
            <a:xfrm>
              <a:off x="4709664" y="4897948"/>
              <a:ext cx="1890478" cy="1230324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464810" y="6226065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卷积神经网络的神经元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4799885" y="4834597"/>
                  <a:ext cx="519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85" y="4834597"/>
                  <a:ext cx="519116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4806153" y="5308201"/>
                  <a:ext cx="5142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153" y="5308201"/>
                  <a:ext cx="514243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26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0" grpId="0" animBg="1"/>
      <p:bldP spid="132" grpId="0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276" y="1441464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下采样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91" y="2560367"/>
            <a:ext cx="2621321" cy="1980000"/>
          </a:xfrm>
          <a:prstGeom prst="rect">
            <a:avLst/>
          </a:prstGeom>
          <a:ln w="2857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02" y="2950967"/>
            <a:ext cx="1587091" cy="1198800"/>
          </a:xfrm>
          <a:prstGeom prst="rect">
            <a:avLst/>
          </a:prstGeom>
          <a:ln w="28575">
            <a:noFill/>
          </a:ln>
        </p:spPr>
      </p:pic>
      <p:sp>
        <p:nvSpPr>
          <p:cNvPr id="6" name="右箭头 5"/>
          <p:cNvSpPr/>
          <p:nvPr/>
        </p:nvSpPr>
        <p:spPr>
          <a:xfrm>
            <a:off x="5402753" y="3550367"/>
            <a:ext cx="978408" cy="147115"/>
          </a:xfrm>
          <a:prstGeom prst="rightArrow">
            <a:avLst>
              <a:gd name="adj1" fmla="val 50000"/>
              <a:gd name="adj2" fmla="val 400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53375" y="32545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下采样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字方塊 55"/>
          <p:cNvSpPr txBox="1"/>
          <p:nvPr/>
        </p:nvSpPr>
        <p:spPr>
          <a:xfrm>
            <a:off x="1398714" y="4836142"/>
            <a:ext cx="898648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对图像像素进行下采样，并不会对物体进行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改变。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虽然下采样之后的图像尺寸变小了，但是并不影响我们对图像中物体的识别。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68765" y="448350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640x480</a:t>
            </a:r>
            <a:endParaRPr kumimoji="1"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7081072" y="410698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320x240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75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6" y="2831920"/>
            <a:ext cx="5562600" cy="2200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54" y="2584270"/>
            <a:ext cx="5581650" cy="2447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20431" y="50700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全连接神经网络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1695" y="51435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卷积神经网络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9000" y="5521001"/>
            <a:ext cx="34368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5" dirty="0" smtClean="0">
                <a:latin typeface="Microsoft YaHei" charset="-122"/>
                <a:ea typeface="Microsoft YaHei" charset="-122"/>
                <a:cs typeface="Microsoft YaHei" charset="-122"/>
              </a:rPr>
              <a:t>相同颜色</a:t>
            </a:r>
            <a:r>
              <a:rPr lang="zh-CN" altLang="en-US" sz="1600" spc="-15" dirty="0">
                <a:latin typeface="Microsoft YaHei" charset="-122"/>
                <a:ea typeface="Microsoft YaHei" charset="-122"/>
                <a:cs typeface="Microsoft YaHei" charset="-122"/>
              </a:rPr>
              <a:t>的箭头</a:t>
            </a:r>
            <a:r>
              <a:rPr lang="zh-CN" altLang="en-US" sz="1600" spc="-15" dirty="0" smtClean="0">
                <a:latin typeface="Microsoft YaHei" charset="-122"/>
                <a:ea typeface="Microsoft YaHei" charset="-122"/>
                <a:cs typeface="Microsoft YaHei" charset="-122"/>
              </a:rPr>
              <a:t>代表相同的权重</a:t>
            </a:r>
            <a:r>
              <a:rPr lang="zh-CN" altLang="en-US" sz="1600" spc="-15" dirty="0"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49935" y="2067899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卷积核大小：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2X1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6480" y="1421568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对比示例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23715" y="18832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两层卷积</a:t>
            </a:r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9111344" y="2200315"/>
            <a:ext cx="1389049" cy="48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5" idx="2"/>
          </p:cNvCxnSpPr>
          <p:nvPr/>
        </p:nvCxnSpPr>
        <p:spPr>
          <a:xfrm flipH="1">
            <a:off x="9971599" y="2252565"/>
            <a:ext cx="706114" cy="43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692" y="1439669"/>
            <a:ext cx="336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卷积神经网络结构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2598" y="2866336"/>
            <a:ext cx="666710" cy="2436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7"/>
          <p:cNvSpPr/>
          <p:nvPr/>
        </p:nvSpPr>
        <p:spPr>
          <a:xfrm>
            <a:off x="3058177" y="2917777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8"/>
          <p:cNvSpPr/>
          <p:nvPr/>
        </p:nvSpPr>
        <p:spPr>
          <a:xfrm>
            <a:off x="3060269" y="3613377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19"/>
          <p:cNvSpPr/>
          <p:nvPr/>
        </p:nvSpPr>
        <p:spPr>
          <a:xfrm>
            <a:off x="3049877" y="471052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2" y="3361891"/>
            <a:ext cx="1696710" cy="1281600"/>
          </a:xfrm>
          <a:prstGeom prst="rect">
            <a:avLst/>
          </a:prstGeom>
        </p:spPr>
      </p:pic>
      <p:sp>
        <p:nvSpPr>
          <p:cNvPr id="10" name="文字方塊 20"/>
          <p:cNvSpPr txBox="1"/>
          <p:nvPr/>
        </p:nvSpPr>
        <p:spPr>
          <a:xfrm rot="5400000">
            <a:off x="3047373" y="4197280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54"/>
          <p:cNvSpPr txBox="1"/>
          <p:nvPr/>
        </p:nvSpPr>
        <p:spPr>
          <a:xfrm>
            <a:off x="3057527" y="2894429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TW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4"/>
          <p:cNvSpPr txBox="1"/>
          <p:nvPr/>
        </p:nvSpPr>
        <p:spPr>
          <a:xfrm>
            <a:off x="3060237" y="3600789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54"/>
          <p:cNvSpPr txBox="1"/>
          <p:nvPr/>
        </p:nvSpPr>
        <p:spPr>
          <a:xfrm>
            <a:off x="3064388" y="4655036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線單箭頭接點 35"/>
          <p:cNvCxnSpPr/>
          <p:nvPr/>
        </p:nvCxnSpPr>
        <p:spPr>
          <a:xfrm>
            <a:off x="2408900" y="3865386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35"/>
          <p:cNvCxnSpPr/>
          <p:nvPr/>
        </p:nvCxnSpPr>
        <p:spPr>
          <a:xfrm>
            <a:off x="2408900" y="4966850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54"/>
          <p:cNvSpPr txBox="1"/>
          <p:nvPr/>
        </p:nvSpPr>
        <p:spPr>
          <a:xfrm>
            <a:off x="2403186" y="2694120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TW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54"/>
          <p:cNvSpPr txBox="1"/>
          <p:nvPr/>
        </p:nvSpPr>
        <p:spPr>
          <a:xfrm>
            <a:off x="2388388" y="3385593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54"/>
          <p:cNvSpPr txBox="1"/>
          <p:nvPr/>
        </p:nvSpPr>
        <p:spPr>
          <a:xfrm>
            <a:off x="2398862" y="4475922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線單箭頭接點 35"/>
          <p:cNvCxnSpPr/>
          <p:nvPr/>
        </p:nvCxnSpPr>
        <p:spPr>
          <a:xfrm>
            <a:off x="2427673" y="3180022"/>
            <a:ext cx="506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232191" y="2831336"/>
            <a:ext cx="504000" cy="243627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38956" y="3361891"/>
            <a:ext cx="504000" cy="140986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69173" y="2831336"/>
            <a:ext cx="504000" cy="243627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27504" y="3385593"/>
            <a:ext cx="504000" cy="140986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endParaRPr lang="zh-TW" altLang="en-US" sz="2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20"/>
          <p:cNvSpPr txBox="1"/>
          <p:nvPr/>
        </p:nvSpPr>
        <p:spPr>
          <a:xfrm>
            <a:off x="6011004" y="3804785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線單箭頭接點 35"/>
          <p:cNvCxnSpPr>
            <a:endCxn id="28" idx="1"/>
          </p:cNvCxnSpPr>
          <p:nvPr/>
        </p:nvCxnSpPr>
        <p:spPr>
          <a:xfrm>
            <a:off x="3562775" y="3174263"/>
            <a:ext cx="669416" cy="875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5"/>
          <p:cNvCxnSpPr>
            <a:endCxn id="28" idx="1"/>
          </p:cNvCxnSpPr>
          <p:nvPr/>
        </p:nvCxnSpPr>
        <p:spPr>
          <a:xfrm>
            <a:off x="3628124" y="3818640"/>
            <a:ext cx="604067" cy="230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13" idx="3"/>
            <a:endCxn id="28" idx="1"/>
          </p:cNvCxnSpPr>
          <p:nvPr/>
        </p:nvCxnSpPr>
        <p:spPr>
          <a:xfrm flipV="1">
            <a:off x="3628124" y="4049472"/>
            <a:ext cx="604067" cy="839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5"/>
          <p:cNvCxnSpPr/>
          <p:nvPr/>
        </p:nvCxnSpPr>
        <p:spPr>
          <a:xfrm>
            <a:off x="4811158" y="4109867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5"/>
          <p:cNvCxnSpPr/>
          <p:nvPr/>
        </p:nvCxnSpPr>
        <p:spPr>
          <a:xfrm>
            <a:off x="5804068" y="4126349"/>
            <a:ext cx="288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35"/>
          <p:cNvCxnSpPr/>
          <p:nvPr/>
        </p:nvCxnSpPr>
        <p:spPr>
          <a:xfrm>
            <a:off x="7431504" y="4128661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35"/>
          <p:cNvCxnSpPr/>
          <p:nvPr/>
        </p:nvCxnSpPr>
        <p:spPr>
          <a:xfrm>
            <a:off x="6595028" y="4126349"/>
            <a:ext cx="288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781730" y="2817481"/>
            <a:ext cx="504000" cy="243627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線單箭頭接點 35"/>
          <p:cNvCxnSpPr/>
          <p:nvPr/>
        </p:nvCxnSpPr>
        <p:spPr>
          <a:xfrm>
            <a:off x="8385730" y="4126349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35"/>
          <p:cNvCxnSpPr/>
          <p:nvPr/>
        </p:nvCxnSpPr>
        <p:spPr>
          <a:xfrm>
            <a:off x="9346842" y="4126349"/>
            <a:ext cx="396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744185" y="2817481"/>
            <a:ext cx="504000" cy="24362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Soft-max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線單箭頭接點 10"/>
          <p:cNvCxnSpPr/>
          <p:nvPr/>
        </p:nvCxnSpPr>
        <p:spPr>
          <a:xfrm>
            <a:off x="10329289" y="3763612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1"/>
          <p:cNvCxnSpPr/>
          <p:nvPr/>
        </p:nvCxnSpPr>
        <p:spPr>
          <a:xfrm>
            <a:off x="10325344" y="4876731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2"/>
          <p:cNvCxnSpPr/>
          <p:nvPr/>
        </p:nvCxnSpPr>
        <p:spPr>
          <a:xfrm>
            <a:off x="10307954" y="3067803"/>
            <a:ext cx="54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53"/>
          <p:cNvSpPr txBox="1"/>
          <p:nvPr/>
        </p:nvSpPr>
        <p:spPr>
          <a:xfrm rot="5400000">
            <a:off x="10802680" y="4124025"/>
            <a:ext cx="6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字方塊 54"/>
          <p:cNvSpPr txBox="1"/>
          <p:nvPr/>
        </p:nvSpPr>
        <p:spPr>
          <a:xfrm>
            <a:off x="10864450" y="2764161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字方塊 55"/>
          <p:cNvSpPr txBox="1"/>
          <p:nvPr/>
        </p:nvSpPr>
        <p:spPr>
          <a:xfrm>
            <a:off x="10854371" y="3477317"/>
            <a:ext cx="563736" cy="4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字方塊 56"/>
          <p:cNvSpPr txBox="1"/>
          <p:nvPr/>
        </p:nvSpPr>
        <p:spPr>
          <a:xfrm>
            <a:off x="10854369" y="4608611"/>
            <a:ext cx="75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8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TW" altLang="en-US" sz="2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48779" y="467016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X</a:t>
            </a:r>
            <a:endParaRPr kumimoji="1" lang="zh-CN" altLang="en-US" sz="2400" dirty="0"/>
          </a:p>
        </p:txBody>
      </p:sp>
      <p:sp>
        <p:nvSpPr>
          <p:cNvPr id="63" name="椭圆形标注 62"/>
          <p:cNvSpPr/>
          <p:nvPr/>
        </p:nvSpPr>
        <p:spPr>
          <a:xfrm>
            <a:off x="7835274" y="1789563"/>
            <a:ext cx="2303699" cy="741686"/>
          </a:xfrm>
          <a:prstGeom prst="wedgeEllipseCallout">
            <a:avLst>
              <a:gd name="adj1" fmla="val -43062"/>
              <a:gd name="adj2" fmla="val 143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卷积层后接一个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3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  <p:bldP spid="33" grpId="0"/>
      <p:bldP spid="43" grpId="0" animBg="1"/>
      <p:bldP spid="46" grpId="0" animBg="1"/>
      <p:bldP spid="50" grpId="0"/>
      <p:bldP spid="51" grpId="0"/>
      <p:bldP spid="52" grpId="0"/>
      <p:bldP spid="53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385" y="1346907"/>
            <a:ext cx="51144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34118" y="1908856"/>
            <a:ext cx="964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 </a:t>
            </a:r>
            <a:endParaRPr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卷积神经网络应用示例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4586" y="4259707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4276230"/>
            <a:ext cx="498966" cy="498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1" y="1353328"/>
            <a:ext cx="498966" cy="4989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" y="5224614"/>
            <a:ext cx="498966" cy="4989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65644" y="5248455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15151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0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51713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90986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93247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554" y="1356891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5"/>
          <p:cNvSpPr txBox="1"/>
          <p:nvPr/>
        </p:nvSpPr>
        <p:spPr>
          <a:xfrm>
            <a:off x="1574920" y="1902222"/>
            <a:ext cx="31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55"/>
          <p:cNvSpPr txBox="1"/>
          <p:nvPr/>
        </p:nvSpPr>
        <p:spPr>
          <a:xfrm>
            <a:off x="4646560" y="1905928"/>
            <a:ext cx="275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字方塊 55"/>
          <p:cNvSpPr txBox="1"/>
          <p:nvPr/>
        </p:nvSpPr>
        <p:spPr>
          <a:xfrm>
            <a:off x="7260550" y="1906205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特征映射层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49356" y="4958299"/>
                <a:ext cx="118954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endParaRPr lang="en-US" altLang="zh-TW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56" y="4958299"/>
                <a:ext cx="11895460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1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8209" y="419365"/>
            <a:ext cx="466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350" y="1434070"/>
            <a:ext cx="75389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深度学习在自然语言处理领域的应用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77" y="1488177"/>
            <a:ext cx="528435" cy="5284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70971" y="5364531"/>
            <a:ext cx="3394340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91539" y="5918529"/>
            <a:ext cx="3394340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 descr="https://pic4.zhimg.com/80/v2-95e633d34999168cd5601a4926d3c950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50" y="2510642"/>
            <a:ext cx="5506532" cy="32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7250110" y="2299741"/>
            <a:ext cx="4236061" cy="2830061"/>
            <a:chOff x="4510988" y="4030128"/>
            <a:chExt cx="3748626" cy="2606803"/>
          </a:xfrm>
        </p:grpSpPr>
        <p:pic>
          <p:nvPicPr>
            <p:cNvPr id="11" name="图片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988" y="4030128"/>
              <a:ext cx="3748626" cy="2275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5441726" y="6329154"/>
              <a:ext cx="23225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基于神经网络模型的方法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4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74434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811947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99204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554" y="1414824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49356" y="4958299"/>
                <a:ext cx="1189546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endParaRPr lang="en-US" altLang="zh-TW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TW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56" y="4958299"/>
                <a:ext cx="11895460" cy="1077218"/>
              </a:xfrm>
              <a:prstGeom prst="rect">
                <a:avLst/>
              </a:prstGeom>
              <a:blipFill rotWithShape="0">
                <a:blip r:embed="rId3"/>
                <a:stretch>
                  <a:fillRect t="-2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8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9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2814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7298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8754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52858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800" y="1445610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49356" y="4958299"/>
                <a:ext cx="118954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56" y="4958299"/>
                <a:ext cx="1189546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292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21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22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1555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2942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75342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50040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800" y="1445610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49356" y="4958299"/>
                <a:ext cx="1189546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TW" sz="160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56" y="4958299"/>
                <a:ext cx="11895460" cy="1077218"/>
              </a:xfrm>
              <a:prstGeom prst="rect">
                <a:avLst/>
              </a:prstGeom>
              <a:blipFill rotWithShape="0">
                <a:blip r:embed="rId3"/>
                <a:stretch>
                  <a:fillRect t="-2260" b="-6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21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22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5953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61935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466326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83429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800" y="1445610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16700" y="4958299"/>
                <a:ext cx="118954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1371600" lvl="6"/>
                <a:r>
                  <a:rPr lang="en-US" altLang="zh-TW" sz="160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=10∗1+10∗2+10∗1+10∗0+10∗0+10∗0+10∗1+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=40</a:t>
                </a:r>
              </a:p>
              <a:p>
                <a:pPr lvl="3"/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" y="4958299"/>
                <a:ext cx="11895460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21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22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1484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54" y="1440961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27071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07881"/>
              </p:ext>
            </p:extLst>
          </p:nvPr>
        </p:nvGraphicFramePr>
        <p:xfrm>
          <a:off x="2773785" y="2989005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646208"/>
              </p:ext>
            </p:extLst>
          </p:nvPr>
        </p:nvGraphicFramePr>
        <p:xfrm>
          <a:off x="2413317" y="2989005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09144"/>
              </p:ext>
            </p:extLst>
          </p:nvPr>
        </p:nvGraphicFramePr>
        <p:xfrm>
          <a:off x="8774698" y="3378716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33935"/>
              </p:ext>
            </p:extLst>
          </p:nvPr>
        </p:nvGraphicFramePr>
        <p:xfrm>
          <a:off x="9134698" y="3378716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48887"/>
              </p:ext>
            </p:extLst>
          </p:nvPr>
        </p:nvGraphicFramePr>
        <p:xfrm>
          <a:off x="8054699" y="3738716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73129"/>
              </p:ext>
            </p:extLst>
          </p:nvPr>
        </p:nvGraphicFramePr>
        <p:xfrm>
          <a:off x="8414697" y="3738716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8686"/>
              </p:ext>
            </p:extLst>
          </p:nvPr>
        </p:nvGraphicFramePr>
        <p:xfrm>
          <a:off x="8774695" y="3739328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80608"/>
              </p:ext>
            </p:extLst>
          </p:nvPr>
        </p:nvGraphicFramePr>
        <p:xfrm>
          <a:off x="9132363" y="3741487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55740"/>
              </p:ext>
            </p:extLst>
          </p:nvPr>
        </p:nvGraphicFramePr>
        <p:xfrm>
          <a:off x="8058667" y="4099022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34650"/>
              </p:ext>
            </p:extLst>
          </p:nvPr>
        </p:nvGraphicFramePr>
        <p:xfrm>
          <a:off x="8416332" y="4098869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14917"/>
              </p:ext>
            </p:extLst>
          </p:nvPr>
        </p:nvGraphicFramePr>
        <p:xfrm>
          <a:off x="8773994" y="4098793"/>
          <a:ext cx="36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67084"/>
              </p:ext>
            </p:extLst>
          </p:nvPr>
        </p:nvGraphicFramePr>
        <p:xfrm>
          <a:off x="2059982" y="3349987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76866"/>
              </p:ext>
            </p:extLst>
          </p:nvPr>
        </p:nvGraphicFramePr>
        <p:xfrm>
          <a:off x="2415652" y="3349747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41893"/>
              </p:ext>
            </p:extLst>
          </p:nvPr>
        </p:nvGraphicFramePr>
        <p:xfrm>
          <a:off x="3127845" y="2989005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653937"/>
              </p:ext>
            </p:extLst>
          </p:nvPr>
        </p:nvGraphicFramePr>
        <p:xfrm>
          <a:off x="2767840" y="334881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746670"/>
              </p:ext>
            </p:extLst>
          </p:nvPr>
        </p:nvGraphicFramePr>
        <p:xfrm>
          <a:off x="3130347" y="334881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818"/>
              </p:ext>
            </p:extLst>
          </p:nvPr>
        </p:nvGraphicFramePr>
        <p:xfrm>
          <a:off x="2057653" y="3708024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64459"/>
              </p:ext>
            </p:extLst>
          </p:nvPr>
        </p:nvGraphicFramePr>
        <p:xfrm>
          <a:off x="2416818" y="3706853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441837"/>
              </p:ext>
            </p:extLst>
          </p:nvPr>
        </p:nvGraphicFramePr>
        <p:xfrm>
          <a:off x="2763872" y="3704013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89571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55"/>
              <p:cNvSpPr txBox="1"/>
              <p:nvPr/>
            </p:nvSpPr>
            <p:spPr>
              <a:xfrm>
                <a:off x="-16700" y="4958299"/>
                <a:ext cx="118954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1371600" lvl="6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=10∗1+10∗2+10∗1+10∗0+10∗0+10∗0+10∗1+</m:t>
                    </m:r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</a:p>
              <a:p>
                <a:pPr lvl="3"/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" y="4958299"/>
                <a:ext cx="11895460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1550" b="-3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67877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3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44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45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0042140" y="6404849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7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04814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653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52482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480" y="1445610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5"/>
              <p:cNvSpPr txBox="1"/>
              <p:nvPr/>
            </p:nvSpPr>
            <p:spPr>
              <a:xfrm>
                <a:off x="-16700" y="4958299"/>
                <a:ext cx="1189546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 smtClean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</a:t>
                </a:r>
                <a:r>
                  <a:rPr lang="en-US" altLang="zh-TW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=10∗1+10∗2+10∗1+10∗0+10∗10+10∗0+10∗1+10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1371600" lvl="6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=10∗1+10∗2+10∗1+10∗0+10∗0+10∗0+10∗1+</m:t>
                    </m:r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</a:p>
              <a:p>
                <a:pPr lvl="3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lvl="3"/>
                <a:r>
                  <a:rPr lang="en-US" altLang="zh-TW" sz="160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3,3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∗1+0∗2+0∗1+0∗0+0∗0+0∗0+0∗1+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" y="4958299"/>
                <a:ext cx="11895460" cy="1815882"/>
              </a:xfrm>
              <a:prstGeom prst="rect">
                <a:avLst/>
              </a:prstGeom>
              <a:blipFill rotWithShape="0">
                <a:blip r:embed="rId3"/>
                <a:stretch>
                  <a:fillRect t="-1342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形标注 16"/>
          <p:cNvSpPr/>
          <p:nvPr/>
        </p:nvSpPr>
        <p:spPr>
          <a:xfrm>
            <a:off x="5927872" y="926431"/>
            <a:ext cx="3248476" cy="1140467"/>
          </a:xfrm>
          <a:prstGeom prst="wedgeEllipseCallout">
            <a:avLst>
              <a:gd name="adj1" fmla="val -36347"/>
              <a:gd name="adj2" fmla="val 74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卷积核中的参数需要在训练的过程学习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594" y="3088716"/>
            <a:ext cx="1227892" cy="123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042140" y="6404849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22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23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77465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53493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554" y="1392649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42140" y="6404849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字方塊 55"/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22" name="文字方塊 55"/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23" name="文字方塊 55"/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99194" y="5002650"/>
                <a:ext cx="593987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	image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size=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𝐼</m:t>
                        </m:r>
                      </m:sub>
                    </m:sSub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</m:t>
                    </m:r>
                    <m:r>
                      <a:rPr lang="zh-CN" altLang="en-US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;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	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kernel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size=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</m:t>
                    </m:r>
                    <m:r>
                      <a:rPr lang="zh-CN" altLang="en-US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;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stride=1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stride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为卷积窗口移动的步长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914400" lvl="5"/>
                <a:endParaRPr lang="en-US" altLang="zh-CN" sz="20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94" y="5002650"/>
                <a:ext cx="5939879" cy="1323439"/>
              </a:xfrm>
              <a:prstGeom prst="rect">
                <a:avLst/>
              </a:prstGeom>
              <a:blipFill>
                <a:blip r:embed="rId3"/>
                <a:stretch>
                  <a:fillRect t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03403" y="4997778"/>
                <a:ext cx="5007690" cy="86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5"/>
                <a:r>
                  <a:rPr lang="en-US" altLang="zh-CN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eature map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</a:p>
              <a:p>
                <a:pPr marL="914400" lvl="5"/>
                <a:r>
                  <a:rPr lang="zh-CN" altLang="en-US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Microsoft YaHei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𝐼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𝑠𝑡𝑟𝑖𝑑𝑒</m:t>
                        </m:r>
                      </m:den>
                    </m:f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Microsoft YaHei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𝐼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𝑠𝑡𝑟𝑖𝑑𝑒</m:t>
                        </m:r>
                      </m:den>
                    </m:f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03" y="4997778"/>
                <a:ext cx="5007690" cy="868058"/>
              </a:xfrm>
              <a:prstGeom prst="rect">
                <a:avLst/>
              </a:prstGeom>
              <a:blipFill>
                <a:blip r:embed="rId4"/>
                <a:stretch>
                  <a:fillRect t="-4225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54" y="1415978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30043"/>
                  </p:ext>
                </p:extLst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30043"/>
                  </p:ext>
                </p:extLst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78714"/>
              </p:ext>
            </p:extLst>
          </p:nvPr>
        </p:nvGraphicFramePr>
        <p:xfrm>
          <a:off x="5347529" y="3309559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86543"/>
              </p:ext>
            </p:extLst>
          </p:nvPr>
        </p:nvGraphicFramePr>
        <p:xfrm>
          <a:off x="1370146" y="3235119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78465"/>
              </p:ext>
            </p:extLst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4" name="直线箭头连接符 33"/>
          <p:cNvCxnSpPr>
            <a:stCxn id="19" idx="6"/>
            <a:endCxn id="23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0" idx="6"/>
            <a:endCxn id="23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13" idx="6"/>
            <a:endCxn id="23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14" idx="6"/>
            <a:endCxn id="23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23" idx="6"/>
            <a:endCxn id="28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4" idx="6"/>
            <a:endCxn id="28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25" idx="6"/>
            <a:endCxn id="28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22" idx="6"/>
            <a:endCxn id="28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23" idx="6"/>
            <a:endCxn id="29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24" idx="6"/>
            <a:endCxn id="29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25" idx="6"/>
            <a:endCxn id="29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22" idx="6"/>
            <a:endCxn id="29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4" name="组 63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 75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7585421" y="1231312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421" y="1231312"/>
                <a:ext cx="50180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 flipH="1">
                <a:off x="7643154" y="1754411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43154" y="1754411"/>
                <a:ext cx="39722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 flipH="1">
                <a:off x="7640478" y="2741833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40478" y="2741833"/>
                <a:ext cx="39722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 flipH="1">
                <a:off x="7626386" y="3265613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26386" y="3265613"/>
                <a:ext cx="39722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形标注 62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标注 70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5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60576"/>
              </p:ext>
            </p:extLst>
          </p:nvPr>
        </p:nvGraphicFramePr>
        <p:xfrm>
          <a:off x="1731192" y="3234463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520635"/>
              </p:ext>
            </p:extLst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800" y="1400985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569415"/>
                  </p:ext>
                </p:extLst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569415"/>
                  </p:ext>
                </p:extLst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09460"/>
              </p:ext>
            </p:extLst>
          </p:nvPr>
        </p:nvGraphicFramePr>
        <p:xfrm>
          <a:off x="5347529" y="3309559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线箭头连接符 33"/>
          <p:cNvCxnSpPr>
            <a:stCxn id="19" idx="6"/>
            <a:endCxn id="23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0" idx="6"/>
            <a:endCxn id="23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13" idx="6"/>
            <a:endCxn id="23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14" idx="6"/>
            <a:endCxn id="23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23" idx="6"/>
            <a:endCxn id="28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4" idx="6"/>
            <a:endCxn id="28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25" idx="6"/>
            <a:endCxn id="28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22" idx="6"/>
            <a:endCxn id="28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23" idx="6"/>
            <a:endCxn id="29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24" idx="6"/>
            <a:endCxn id="29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25" idx="6"/>
            <a:endCxn id="29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22" idx="6"/>
            <a:endCxn id="29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20" idx="6"/>
            <a:endCxn id="24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1" idx="6"/>
            <a:endCxn id="24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14" idx="6"/>
            <a:endCxn id="24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15" idx="6"/>
            <a:endCxn id="24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7537454" y="1893630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454" y="1893630"/>
                <a:ext cx="5018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 flipH="1">
                <a:off x="7595187" y="2416729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5187" y="2416729"/>
                <a:ext cx="39722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 flipH="1">
                <a:off x="7592511" y="3404151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2511" y="3404151"/>
                <a:ext cx="39722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 flipH="1">
                <a:off x="7578419" y="3927931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8419" y="3927931"/>
                <a:ext cx="39722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9" name="组 38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5332977" y="3261950"/>
                <a:ext cx="478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77" y="3261950"/>
                <a:ext cx="47846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5666881" y="3252719"/>
                <a:ext cx="483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81" y="3252719"/>
                <a:ext cx="483786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形标注 66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标注 68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8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41850"/>
              </p:ext>
            </p:extLst>
          </p:nvPr>
        </p:nvGraphicFramePr>
        <p:xfrm>
          <a:off x="1371192" y="358360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9841"/>
              </p:ext>
            </p:extLst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54" y="1414642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191676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191676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01667" r="-1016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线箭头连接符 33"/>
          <p:cNvCxnSpPr>
            <a:stCxn id="19" idx="6"/>
            <a:endCxn id="23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0" idx="6"/>
            <a:endCxn id="23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13" idx="6"/>
            <a:endCxn id="23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14" idx="6"/>
            <a:endCxn id="23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23" idx="6"/>
            <a:endCxn id="28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4" idx="6"/>
            <a:endCxn id="28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25" idx="6"/>
            <a:endCxn id="28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22" idx="6"/>
            <a:endCxn id="28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23" idx="6"/>
            <a:endCxn id="29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24" idx="6"/>
            <a:endCxn id="29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25" idx="6"/>
            <a:endCxn id="29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22" idx="6"/>
            <a:endCxn id="29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20" idx="6"/>
            <a:endCxn id="24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1" idx="6"/>
            <a:endCxn id="24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14" idx="6"/>
            <a:endCxn id="24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15" idx="6"/>
            <a:endCxn id="24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4" idx="6"/>
            <a:endCxn id="25" idx="2"/>
          </p:cNvCxnSpPr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stCxn id="13" idx="6"/>
            <a:endCxn id="25" idx="2"/>
          </p:cNvCxnSpPr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17" idx="6"/>
            <a:endCxn id="25" idx="2"/>
          </p:cNvCxnSpPr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16" idx="6"/>
            <a:endCxn id="25" idx="2"/>
          </p:cNvCxnSpPr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1" name="组 70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组 77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7562057" y="2941737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7" y="2941737"/>
                <a:ext cx="50180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 flipH="1">
                <a:off x="7619790" y="3464836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19790" y="3464836"/>
                <a:ext cx="39722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 flipH="1">
                <a:off x="7617114" y="4452258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17114" y="4452258"/>
                <a:ext cx="39722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 flipH="1">
                <a:off x="7603022" y="4976038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3022" y="4976038"/>
                <a:ext cx="39722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形标注 65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标注 66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0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68428" y="1614715"/>
            <a:ext cx="4732472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深度学习概述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306" y="1561341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68428" y="2703287"/>
            <a:ext cx="4732472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19306" y="2649913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8428" y="3845233"/>
            <a:ext cx="4732472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如何使用深度学习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19306" y="3791859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8428" y="4933805"/>
            <a:ext cx="4732472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19306" y="4880431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9363" y="397213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9855" y="1788217"/>
            <a:ext cx="357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发展历程、领域应用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0022" y="2764976"/>
            <a:ext cx="409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从图像识别说起：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为什么使用深度学习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0022" y="3880235"/>
            <a:ext cx="412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深度学习框架之全连接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0022" y="5107307"/>
            <a:ext cx="274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实践：手写数字识别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83345"/>
              </p:ext>
            </p:extLst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249" y="1435510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126192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126192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1667" r="-1016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1667" r="-339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线箭头连接符 48"/>
          <p:cNvCxnSpPr>
            <a:stCxn id="51" idx="6"/>
            <a:endCxn id="55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52" idx="6"/>
            <a:endCxn id="55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45" idx="6"/>
            <a:endCxn id="55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6" idx="6"/>
            <a:endCxn id="55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55" idx="6"/>
            <a:endCxn id="60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6" idx="6"/>
            <a:endCxn id="60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7" idx="6"/>
            <a:endCxn id="60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54" idx="6"/>
            <a:endCxn id="60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55" idx="6"/>
            <a:endCxn id="61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6" idx="6"/>
            <a:endCxn id="61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57" idx="6"/>
            <a:endCxn id="61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54" idx="6"/>
            <a:endCxn id="61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52" idx="6"/>
            <a:endCxn id="56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3" idx="6"/>
            <a:endCxn id="56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46" idx="6"/>
            <a:endCxn id="56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7" idx="6"/>
            <a:endCxn id="56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6" idx="6"/>
            <a:endCxn id="57" idx="2"/>
          </p:cNvCxnSpPr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45" idx="6"/>
            <a:endCxn id="57" idx="2"/>
          </p:cNvCxnSpPr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49" idx="6"/>
            <a:endCxn id="57" idx="2"/>
          </p:cNvCxnSpPr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48" idx="6"/>
            <a:endCxn id="57" idx="2"/>
          </p:cNvCxnSpPr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>
            <a:off x="7574647" y="4212130"/>
            <a:ext cx="1141104" cy="214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7572555" y="3624818"/>
            <a:ext cx="1143196" cy="80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7582947" y="4426334"/>
            <a:ext cx="1132804" cy="1578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V="1">
            <a:off x="7580855" y="4426334"/>
            <a:ext cx="1134896" cy="9908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形标注 80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4" name="组 73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组 88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559588" y="3573411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88" y="3573411"/>
                <a:ext cx="50180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 flipH="1">
                <a:off x="7617321" y="4096510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17321" y="4096510"/>
                <a:ext cx="39722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 flipH="1">
                <a:off x="7614645" y="5083932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14645" y="5083932"/>
                <a:ext cx="39722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 flipH="1">
                <a:off x="7600553" y="5607712"/>
                <a:ext cx="3972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0553" y="5607712"/>
                <a:ext cx="39722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标注 99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文字方塊 55"/>
          <p:cNvSpPr txBox="1"/>
          <p:nvPr/>
        </p:nvSpPr>
        <p:spPr>
          <a:xfrm>
            <a:off x="7715512" y="4822866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字方塊 55"/>
          <p:cNvSpPr txBox="1"/>
          <p:nvPr/>
        </p:nvSpPr>
        <p:spPr>
          <a:xfrm>
            <a:off x="5707528" y="6328325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10" y="1468591"/>
            <a:ext cx="189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zh-TW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217388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217388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1667" r="-1016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1667" r="-339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线箭头连接符 48"/>
          <p:cNvCxnSpPr>
            <a:stCxn id="51" idx="6"/>
            <a:endCxn id="55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52" idx="6"/>
            <a:endCxn id="55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45" idx="6"/>
            <a:endCxn id="55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6" idx="6"/>
            <a:endCxn id="55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55" idx="6"/>
            <a:endCxn id="60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6" idx="6"/>
            <a:endCxn id="60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7" idx="6"/>
            <a:endCxn id="60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54" idx="6"/>
            <a:endCxn id="60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55" idx="6"/>
            <a:endCxn id="61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6" idx="6"/>
            <a:endCxn id="61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57" idx="6"/>
            <a:endCxn id="61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54" idx="6"/>
            <a:endCxn id="61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52" idx="6"/>
            <a:endCxn id="56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3" idx="6"/>
            <a:endCxn id="56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46" idx="6"/>
            <a:endCxn id="56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7" idx="6"/>
            <a:endCxn id="56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6" idx="6"/>
            <a:endCxn id="57" idx="2"/>
          </p:cNvCxnSpPr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45" idx="6"/>
            <a:endCxn id="57" idx="2"/>
          </p:cNvCxnSpPr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49" idx="6"/>
            <a:endCxn id="57" idx="2"/>
          </p:cNvCxnSpPr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48" idx="6"/>
            <a:endCxn id="57" idx="2"/>
          </p:cNvCxnSpPr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>
            <a:off x="7574647" y="4212130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7572555" y="3624818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7582947" y="4426334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V="1">
            <a:off x="7580855" y="4426334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825789" y="2226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全连接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箭头连接符 13"/>
          <p:cNvCxnSpPr>
            <a:stCxn id="11" idx="1"/>
          </p:cNvCxnSpPr>
          <p:nvPr/>
        </p:nvCxnSpPr>
        <p:spPr>
          <a:xfrm flipH="1">
            <a:off x="9652097" y="2410754"/>
            <a:ext cx="173692" cy="437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55"/>
          <p:cNvSpPr txBox="1"/>
          <p:nvPr/>
        </p:nvSpPr>
        <p:spPr>
          <a:xfrm>
            <a:off x="9543601" y="4258537"/>
            <a:ext cx="16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utput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矩形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 87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椭圆形标注 81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标注 82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466" y="1454331"/>
            <a:ext cx="275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552076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552076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01667" r="-1016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3390" t="-101667" r="-339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线箭头连接符 48"/>
          <p:cNvCxnSpPr>
            <a:stCxn id="51" idx="6"/>
            <a:endCxn id="55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52" idx="6"/>
            <a:endCxn id="55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45" idx="6"/>
            <a:endCxn id="55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6" idx="6"/>
            <a:endCxn id="55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55" idx="6"/>
            <a:endCxn id="60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6" idx="6"/>
            <a:endCxn id="60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7" idx="6"/>
            <a:endCxn id="60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54" idx="6"/>
            <a:endCxn id="60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55" idx="6"/>
            <a:endCxn id="61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6" idx="6"/>
            <a:endCxn id="61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57" idx="6"/>
            <a:endCxn id="61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54" idx="6"/>
            <a:endCxn id="61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52" idx="6"/>
            <a:endCxn id="56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3" idx="6"/>
            <a:endCxn id="56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46" idx="6"/>
            <a:endCxn id="56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7" idx="6"/>
            <a:endCxn id="56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6" idx="6"/>
            <a:endCxn id="57" idx="2"/>
          </p:cNvCxnSpPr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45" idx="6"/>
            <a:endCxn id="57" idx="2"/>
          </p:cNvCxnSpPr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49" idx="6"/>
            <a:endCxn id="57" idx="2"/>
          </p:cNvCxnSpPr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48" idx="6"/>
            <a:endCxn id="57" idx="2"/>
          </p:cNvCxnSpPr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>
            <a:off x="7574647" y="4212130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7572555" y="3624818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7582947" y="4426334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V="1">
            <a:off x="7580855" y="4426334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988802" y="4735132"/>
            <a:ext cx="5498459" cy="133882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一次卷积，只需学习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大小的参数个数，如上所示的例子，从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只需要学习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个参数。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25789" y="2226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全连接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箭头连接符 13"/>
          <p:cNvCxnSpPr>
            <a:stCxn id="11" idx="1"/>
          </p:cNvCxnSpPr>
          <p:nvPr/>
        </p:nvCxnSpPr>
        <p:spPr>
          <a:xfrm flipH="1">
            <a:off x="9652097" y="2410754"/>
            <a:ext cx="173692" cy="437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587310" y="6374844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未考虑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bias.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2" name="组 81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矩形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 87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字方塊 55"/>
          <p:cNvSpPr txBox="1"/>
          <p:nvPr/>
        </p:nvSpPr>
        <p:spPr>
          <a:xfrm>
            <a:off x="7715512" y="4822866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字方塊 55"/>
          <p:cNvSpPr txBox="1"/>
          <p:nvPr/>
        </p:nvSpPr>
        <p:spPr>
          <a:xfrm>
            <a:off x="5707528" y="6328325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字方塊 55"/>
          <p:cNvSpPr txBox="1"/>
          <p:nvPr/>
        </p:nvSpPr>
        <p:spPr>
          <a:xfrm>
            <a:off x="9543601" y="4258537"/>
            <a:ext cx="16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utput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字方塊 8"/>
          <p:cNvSpPr txBox="1"/>
          <p:nvPr/>
        </p:nvSpPr>
        <p:spPr>
          <a:xfrm>
            <a:off x="7240566" y="3418649"/>
            <a:ext cx="3292007" cy="8309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卷积大大减少了模型所需学习的参数量！！！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形标注 77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标注 78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64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9990977" y="2916372"/>
            <a:ext cx="719928" cy="1254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617805" y="2298032"/>
            <a:ext cx="719928" cy="250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461" y="1421182"/>
            <a:ext cx="275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7353" y="34079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00519" y="3375508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404322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404322"/>
                  </p:ext>
                </p:extLst>
              </p:nvPr>
            </p:nvGraphicFramePr>
            <p:xfrm>
              <a:off x="5347529" y="3309559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01667" r="-1016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390" t="-101667" r="-339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17"/>
          <p:cNvSpPr/>
          <p:nvPr/>
        </p:nvSpPr>
        <p:spPr>
          <a:xfrm>
            <a:off x="8705611" y="4171088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橢圓 17"/>
          <p:cNvSpPr/>
          <p:nvPr/>
        </p:nvSpPr>
        <p:spPr>
          <a:xfrm>
            <a:off x="8716763" y="2403400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18"/>
          <p:cNvSpPr/>
          <p:nvPr/>
        </p:nvSpPr>
        <p:spPr>
          <a:xfrm>
            <a:off x="8718855" y="2990712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19"/>
          <p:cNvSpPr/>
          <p:nvPr/>
        </p:nvSpPr>
        <p:spPr>
          <a:xfrm>
            <a:off x="8708463" y="3582536"/>
            <a:ext cx="512898" cy="51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橢圓 18"/>
          <p:cNvSpPr/>
          <p:nvPr/>
        </p:nvSpPr>
        <p:spPr>
          <a:xfrm>
            <a:off x="10082833" y="2990712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橢圓 19"/>
          <p:cNvSpPr/>
          <p:nvPr/>
        </p:nvSpPr>
        <p:spPr>
          <a:xfrm>
            <a:off x="10072441" y="3582536"/>
            <a:ext cx="512898" cy="512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线箭头连接符 48"/>
          <p:cNvCxnSpPr>
            <a:stCxn id="51" idx="6"/>
            <a:endCxn id="55" idx="2"/>
          </p:cNvCxnSpPr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52" idx="6"/>
            <a:endCxn id="55" idx="2"/>
          </p:cNvCxnSpPr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45" idx="6"/>
            <a:endCxn id="55" idx="2"/>
          </p:cNvCxnSpPr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6" idx="6"/>
            <a:endCxn id="55" idx="2"/>
          </p:cNvCxnSpPr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55" idx="6"/>
            <a:endCxn id="60" idx="2"/>
          </p:cNvCxnSpPr>
          <p:nvPr/>
        </p:nvCxnSpPr>
        <p:spPr>
          <a:xfrm>
            <a:off x="9229661" y="2659886"/>
            <a:ext cx="853172" cy="587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6" idx="6"/>
            <a:endCxn id="60" idx="2"/>
          </p:cNvCxnSpPr>
          <p:nvPr/>
        </p:nvCxnSpPr>
        <p:spPr>
          <a:xfrm>
            <a:off x="9231753" y="3247198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7" idx="6"/>
            <a:endCxn id="60" idx="2"/>
          </p:cNvCxnSpPr>
          <p:nvPr/>
        </p:nvCxnSpPr>
        <p:spPr>
          <a:xfrm flipV="1">
            <a:off x="9221361" y="3247198"/>
            <a:ext cx="861472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54" idx="6"/>
            <a:endCxn id="60" idx="2"/>
          </p:cNvCxnSpPr>
          <p:nvPr/>
        </p:nvCxnSpPr>
        <p:spPr>
          <a:xfrm flipV="1">
            <a:off x="9218509" y="3247198"/>
            <a:ext cx="864324" cy="118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55" idx="6"/>
            <a:endCxn id="61" idx="2"/>
          </p:cNvCxnSpPr>
          <p:nvPr/>
        </p:nvCxnSpPr>
        <p:spPr>
          <a:xfrm>
            <a:off x="9229661" y="2659886"/>
            <a:ext cx="842780" cy="117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6" idx="6"/>
            <a:endCxn id="61" idx="2"/>
          </p:cNvCxnSpPr>
          <p:nvPr/>
        </p:nvCxnSpPr>
        <p:spPr>
          <a:xfrm>
            <a:off x="9231753" y="3247198"/>
            <a:ext cx="840688" cy="59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57" idx="6"/>
            <a:endCxn id="61" idx="2"/>
          </p:cNvCxnSpPr>
          <p:nvPr/>
        </p:nvCxnSpPr>
        <p:spPr>
          <a:xfrm>
            <a:off x="9221361" y="3839022"/>
            <a:ext cx="851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54" idx="6"/>
            <a:endCxn id="61" idx="2"/>
          </p:cNvCxnSpPr>
          <p:nvPr/>
        </p:nvCxnSpPr>
        <p:spPr>
          <a:xfrm flipV="1">
            <a:off x="9218509" y="3839022"/>
            <a:ext cx="853932" cy="588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52" idx="6"/>
            <a:endCxn id="56" idx="2"/>
          </p:cNvCxnSpPr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3" idx="6"/>
            <a:endCxn id="56" idx="2"/>
          </p:cNvCxnSpPr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46" idx="6"/>
            <a:endCxn id="56" idx="2"/>
          </p:cNvCxnSpPr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47" idx="6"/>
            <a:endCxn id="56" idx="2"/>
          </p:cNvCxnSpPr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6" idx="6"/>
            <a:endCxn id="57" idx="2"/>
          </p:cNvCxnSpPr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45" idx="6"/>
            <a:endCxn id="57" idx="2"/>
          </p:cNvCxnSpPr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49" idx="6"/>
            <a:endCxn id="57" idx="2"/>
          </p:cNvCxnSpPr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48" idx="6"/>
            <a:endCxn id="57" idx="2"/>
          </p:cNvCxnSpPr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>
            <a:off x="7574647" y="4212130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7572555" y="3624818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7582947" y="4426334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V="1">
            <a:off x="7580855" y="4426334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825789" y="2226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全连接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箭头连接符 13"/>
          <p:cNvCxnSpPr>
            <a:stCxn id="11" idx="1"/>
          </p:cNvCxnSpPr>
          <p:nvPr/>
        </p:nvCxnSpPr>
        <p:spPr>
          <a:xfrm flipH="1">
            <a:off x="9652097" y="2410754"/>
            <a:ext cx="173692" cy="437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665" y="4853793"/>
            <a:ext cx="899000" cy="1078799"/>
          </a:xfrm>
          <a:prstGeom prst="rect">
            <a:avLst/>
          </a:prstGeom>
          <a:noFill/>
        </p:spPr>
      </p:pic>
      <p:sp>
        <p:nvSpPr>
          <p:cNvPr id="82" name="矩形 81"/>
          <p:cNvSpPr/>
          <p:nvPr/>
        </p:nvSpPr>
        <p:spPr>
          <a:xfrm>
            <a:off x="2173302" y="4851441"/>
            <a:ext cx="4094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单个卷积核只能提取单一特征，如何利用卷积核提取更复杂的特征？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3" name="组 82"/>
          <p:cNvGrpSpPr/>
          <p:nvPr/>
        </p:nvGrpSpPr>
        <p:grpSpPr>
          <a:xfrm>
            <a:off x="8749563" y="2449329"/>
            <a:ext cx="533998" cy="2163286"/>
            <a:chOff x="8749563" y="2449329"/>
            <a:chExt cx="533998" cy="2163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/>
                <p:cNvSpPr/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矩形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544" y="2449329"/>
                  <a:ext cx="510204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037506"/>
                  <a:ext cx="516167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563" y="3628380"/>
                  <a:ext cx="516167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359" y="4212505"/>
                  <a:ext cx="505202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 87"/>
          <p:cNvGrpSpPr/>
          <p:nvPr/>
        </p:nvGrpSpPr>
        <p:grpSpPr>
          <a:xfrm>
            <a:off x="10138075" y="3014056"/>
            <a:ext cx="504213" cy="997074"/>
            <a:chOff x="10138075" y="3014056"/>
            <a:chExt cx="504213" cy="99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1448" y="3014056"/>
                  <a:ext cx="49084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075" y="3611020"/>
                  <a:ext cx="496803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文字方塊 55"/>
          <p:cNvSpPr txBox="1"/>
          <p:nvPr/>
        </p:nvSpPr>
        <p:spPr>
          <a:xfrm>
            <a:off x="3218943" y="281866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字方塊 55"/>
          <p:cNvSpPr txBox="1"/>
          <p:nvPr/>
        </p:nvSpPr>
        <p:spPr>
          <a:xfrm>
            <a:off x="4193380" y="282023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字方塊 55"/>
          <p:cNvSpPr txBox="1"/>
          <p:nvPr/>
        </p:nvSpPr>
        <p:spPr>
          <a:xfrm>
            <a:off x="7715512" y="4822866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字方塊 55"/>
          <p:cNvSpPr txBox="1"/>
          <p:nvPr/>
        </p:nvSpPr>
        <p:spPr>
          <a:xfrm>
            <a:off x="5707528" y="6328325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字方塊 55"/>
          <p:cNvSpPr txBox="1"/>
          <p:nvPr/>
        </p:nvSpPr>
        <p:spPr>
          <a:xfrm>
            <a:off x="9543601" y="4258537"/>
            <a:ext cx="16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utput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形标注 77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标注 78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50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8617805" y="2298032"/>
            <a:ext cx="722759" cy="2502568"/>
            <a:chOff x="8617805" y="2298032"/>
            <a:chExt cx="722759" cy="2502568"/>
          </a:xfrm>
        </p:grpSpPr>
        <p:grpSp>
          <p:nvGrpSpPr>
            <p:cNvPr id="84" name="组 83"/>
            <p:cNvGrpSpPr/>
            <p:nvPr/>
          </p:nvGrpSpPr>
          <p:grpSpPr>
            <a:xfrm>
              <a:off x="8617805" y="2298032"/>
              <a:ext cx="719928" cy="2502568"/>
              <a:chOff x="8617805" y="2298032"/>
              <a:chExt cx="719928" cy="2502568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8617805" y="2298032"/>
                <a:ext cx="719928" cy="250256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橢圓 17"/>
              <p:cNvSpPr/>
              <p:nvPr/>
            </p:nvSpPr>
            <p:spPr>
              <a:xfrm>
                <a:off x="8705611" y="4171088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橢圓 17"/>
              <p:cNvSpPr/>
              <p:nvPr/>
            </p:nvSpPr>
            <p:spPr>
              <a:xfrm>
                <a:off x="8716763" y="2403400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橢圓 18"/>
              <p:cNvSpPr/>
              <p:nvPr/>
            </p:nvSpPr>
            <p:spPr>
              <a:xfrm>
                <a:off x="8718855" y="2990712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橢圓 19"/>
              <p:cNvSpPr/>
              <p:nvPr/>
            </p:nvSpPr>
            <p:spPr>
              <a:xfrm>
                <a:off x="8708463" y="3582536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8698042" y="2449329"/>
              <a:ext cx="642522" cy="2163286"/>
              <a:chOff x="8698042" y="2449329"/>
              <a:chExt cx="642522" cy="21632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8698042" y="2449329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2" y="2449329"/>
                    <a:ext cx="619208" cy="40011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8698043" y="3037506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3" y="3037506"/>
                    <a:ext cx="61920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/>
                  <p:cNvSpPr/>
                  <p:nvPr/>
                </p:nvSpPr>
                <p:spPr>
                  <a:xfrm>
                    <a:off x="8698043" y="3628380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矩形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3" y="3628380"/>
                    <a:ext cx="619208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/>
                  <p:cNvSpPr/>
                  <p:nvPr/>
                </p:nvSpPr>
                <p:spPr>
                  <a:xfrm>
                    <a:off x="8721356" y="4212505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3" name="矩形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1356" y="4212505"/>
                    <a:ext cx="619208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5" name="矩形 74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782" y="1427761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53946" y="248050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1805755"/>
                  </p:ext>
                </p:extLst>
              </p:nvPr>
            </p:nvGraphicFramePr>
            <p:xfrm>
              <a:off x="3477112" y="239907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1805755"/>
                  </p:ext>
                </p:extLst>
              </p:nvPr>
            </p:nvGraphicFramePr>
            <p:xfrm>
              <a:off x="3477112" y="239907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797219"/>
                  </p:ext>
                </p:extLst>
              </p:nvPr>
            </p:nvGraphicFramePr>
            <p:xfrm>
              <a:off x="5324122" y="2382111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797219"/>
                  </p:ext>
                </p:extLst>
              </p:nvPr>
            </p:nvGraphicFramePr>
            <p:xfrm>
              <a:off x="5324122" y="2382111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70326" y="5377896"/>
            <a:ext cx="5911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一个卷积核可以提取图像的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560294" y="33723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8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182617"/>
                  </p:ext>
                </p:extLst>
              </p:nvPr>
            </p:nvGraphicFramePr>
            <p:xfrm>
              <a:off x="3483460" y="3290944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8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182617"/>
                  </p:ext>
                </p:extLst>
              </p:nvPr>
            </p:nvGraphicFramePr>
            <p:xfrm>
              <a:off x="3483460" y="3290944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1667" b="-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3390" t="-103390" r="-3390" b="-50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134251"/>
                  </p:ext>
                </p:extLst>
              </p:nvPr>
            </p:nvGraphicFramePr>
            <p:xfrm>
              <a:off x="5330470" y="327398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134251"/>
                  </p:ext>
                </p:extLst>
              </p:nvPr>
            </p:nvGraphicFramePr>
            <p:xfrm>
              <a:off x="5330470" y="327398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5" name="文本框 84"/>
          <p:cNvSpPr txBox="1"/>
          <p:nvPr/>
        </p:nvSpPr>
        <p:spPr>
          <a:xfrm>
            <a:off x="4562842" y="426065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表格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283788"/>
                  </p:ext>
                </p:extLst>
              </p:nvPr>
            </p:nvGraphicFramePr>
            <p:xfrm>
              <a:off x="3486008" y="417922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表格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283788"/>
                  </p:ext>
                </p:extLst>
              </p:nvPr>
            </p:nvGraphicFramePr>
            <p:xfrm>
              <a:off x="3486008" y="417922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390" t="-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390" t="-103390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730307"/>
                  </p:ext>
                </p:extLst>
              </p:nvPr>
            </p:nvGraphicFramePr>
            <p:xfrm>
              <a:off x="5333018" y="4162260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730307"/>
                  </p:ext>
                </p:extLst>
              </p:nvPr>
            </p:nvGraphicFramePr>
            <p:xfrm>
              <a:off x="5333018" y="4162260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3390" t="-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3390" t="-103390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0" name="矩形 19"/>
          <p:cNvSpPr/>
          <p:nvPr/>
        </p:nvSpPr>
        <p:spPr>
          <a:xfrm>
            <a:off x="943822" y="583274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多个卷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积核提取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多种特征。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556967" y="1269818"/>
            <a:ext cx="1161888" cy="4759498"/>
            <a:chOff x="7556967" y="1269818"/>
            <a:chExt cx="1161888" cy="4759498"/>
          </a:xfrm>
        </p:grpSpPr>
        <p:cxnSp>
          <p:nvCxnSpPr>
            <p:cNvPr id="101" name="直线箭头连接符 100"/>
            <p:cNvCxnSpPr/>
            <p:nvPr/>
          </p:nvCxnSpPr>
          <p:spPr>
            <a:xfrm>
              <a:off x="7576419" y="1269818"/>
              <a:ext cx="1140344" cy="13900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7578511" y="1857130"/>
              <a:ext cx="1138252" cy="802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/>
            <p:nvPr/>
          </p:nvCxnSpPr>
          <p:spPr>
            <a:xfrm flipV="1">
              <a:off x="7565267" y="2659886"/>
              <a:ext cx="1151496" cy="3776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/>
            <p:nvPr/>
          </p:nvCxnSpPr>
          <p:spPr>
            <a:xfrm flipV="1">
              <a:off x="7567359" y="2659886"/>
              <a:ext cx="1149404" cy="9649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/>
            <p:nvPr/>
          </p:nvCxnSpPr>
          <p:spPr>
            <a:xfrm>
              <a:off x="7578511" y="1857130"/>
              <a:ext cx="1140344" cy="13900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/>
            <p:nvPr/>
          </p:nvCxnSpPr>
          <p:spPr>
            <a:xfrm>
              <a:off x="7568119" y="2448954"/>
              <a:ext cx="1150736" cy="7982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/>
            <p:cNvCxnSpPr/>
            <p:nvPr/>
          </p:nvCxnSpPr>
          <p:spPr>
            <a:xfrm flipV="1">
              <a:off x="7567359" y="3247198"/>
              <a:ext cx="1151496" cy="3776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/>
            <p:cNvCxnSpPr/>
            <p:nvPr/>
          </p:nvCxnSpPr>
          <p:spPr>
            <a:xfrm flipV="1">
              <a:off x="7556967" y="3247198"/>
              <a:ext cx="1161888" cy="969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/>
            <p:cNvCxnSpPr/>
            <p:nvPr/>
          </p:nvCxnSpPr>
          <p:spPr>
            <a:xfrm>
              <a:off x="7567359" y="3624818"/>
              <a:ext cx="1141104" cy="214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>
              <a:off x="7565267" y="3037506"/>
              <a:ext cx="1143196" cy="8015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 flipV="1">
              <a:off x="7575659" y="3839022"/>
              <a:ext cx="1132804" cy="15781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 flipV="1">
              <a:off x="7573567" y="3839022"/>
              <a:ext cx="1134896" cy="9908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/>
            <p:cNvCxnSpPr/>
            <p:nvPr/>
          </p:nvCxnSpPr>
          <p:spPr>
            <a:xfrm>
              <a:off x="7574647" y="4212130"/>
              <a:ext cx="1141104" cy="214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/>
            <p:cNvCxnSpPr/>
            <p:nvPr/>
          </p:nvCxnSpPr>
          <p:spPr>
            <a:xfrm>
              <a:off x="7572555" y="3624818"/>
              <a:ext cx="1143196" cy="8015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/>
            <p:cNvCxnSpPr/>
            <p:nvPr/>
          </p:nvCxnSpPr>
          <p:spPr>
            <a:xfrm flipV="1">
              <a:off x="7569955" y="4451148"/>
              <a:ext cx="1132804" cy="15781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/>
            <p:cNvCxnSpPr/>
            <p:nvPr/>
          </p:nvCxnSpPr>
          <p:spPr>
            <a:xfrm flipV="1">
              <a:off x="7580855" y="4426334"/>
              <a:ext cx="1134896" cy="9908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椭圆形标注 131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8847461" y="2555800"/>
            <a:ext cx="648485" cy="2280660"/>
            <a:chOff x="8847461" y="2555800"/>
            <a:chExt cx="648485" cy="2280660"/>
          </a:xfrm>
        </p:grpSpPr>
        <p:grpSp>
          <p:nvGrpSpPr>
            <p:cNvPr id="122" name="组 121"/>
            <p:cNvGrpSpPr/>
            <p:nvPr/>
          </p:nvGrpSpPr>
          <p:grpSpPr>
            <a:xfrm>
              <a:off x="8858011" y="2555800"/>
              <a:ext cx="526142" cy="2280660"/>
              <a:chOff x="8858011" y="2555800"/>
              <a:chExt cx="526142" cy="2280660"/>
            </a:xfrm>
          </p:grpSpPr>
          <p:sp>
            <p:nvSpPr>
              <p:cNvPr id="123" name="橢圓 17"/>
              <p:cNvSpPr/>
              <p:nvPr/>
            </p:nvSpPr>
            <p:spPr>
              <a:xfrm>
                <a:off x="8858011" y="4323488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橢圓 17"/>
              <p:cNvSpPr/>
              <p:nvPr/>
            </p:nvSpPr>
            <p:spPr>
              <a:xfrm>
                <a:off x="8869163" y="2555800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橢圓 18"/>
              <p:cNvSpPr/>
              <p:nvPr/>
            </p:nvSpPr>
            <p:spPr>
              <a:xfrm>
                <a:off x="8871255" y="3143112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橢圓 19"/>
              <p:cNvSpPr/>
              <p:nvPr/>
            </p:nvSpPr>
            <p:spPr>
              <a:xfrm>
                <a:off x="8860863" y="3734936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/>
                <p:cNvSpPr/>
                <p:nvPr/>
              </p:nvSpPr>
              <p:spPr>
                <a:xfrm>
                  <a:off x="8847461" y="2601729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2601729"/>
                  <a:ext cx="625171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/>
                <p:cNvSpPr/>
                <p:nvPr/>
              </p:nvSpPr>
              <p:spPr>
                <a:xfrm>
                  <a:off x="8847461" y="3189906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0" name="矩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3189906"/>
                  <a:ext cx="625171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8847461" y="3780780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1" name="矩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3780780"/>
                  <a:ext cx="625171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矩形 133"/>
                <p:cNvSpPr/>
                <p:nvPr/>
              </p:nvSpPr>
              <p:spPr>
                <a:xfrm>
                  <a:off x="8870775" y="4364905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4" name="矩形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775" y="4364905"/>
                  <a:ext cx="625171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 14"/>
          <p:cNvGrpSpPr/>
          <p:nvPr/>
        </p:nvGrpSpPr>
        <p:grpSpPr>
          <a:xfrm>
            <a:off x="8999861" y="2708200"/>
            <a:ext cx="648485" cy="2280660"/>
            <a:chOff x="8999861" y="2708200"/>
            <a:chExt cx="648485" cy="2280660"/>
          </a:xfrm>
        </p:grpSpPr>
        <p:grpSp>
          <p:nvGrpSpPr>
            <p:cNvPr id="127" name="组 126"/>
            <p:cNvGrpSpPr/>
            <p:nvPr/>
          </p:nvGrpSpPr>
          <p:grpSpPr>
            <a:xfrm>
              <a:off x="9010411" y="2708200"/>
              <a:ext cx="526142" cy="2280660"/>
              <a:chOff x="9010411" y="2708200"/>
              <a:chExt cx="526142" cy="2280660"/>
            </a:xfrm>
          </p:grpSpPr>
          <p:sp>
            <p:nvSpPr>
              <p:cNvPr id="128" name="橢圓 17"/>
              <p:cNvSpPr/>
              <p:nvPr/>
            </p:nvSpPr>
            <p:spPr>
              <a:xfrm>
                <a:off x="9010411" y="4475888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橢圓 17"/>
              <p:cNvSpPr/>
              <p:nvPr/>
            </p:nvSpPr>
            <p:spPr>
              <a:xfrm>
                <a:off x="9021563" y="2708200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橢圓 18"/>
              <p:cNvSpPr/>
              <p:nvPr/>
            </p:nvSpPr>
            <p:spPr>
              <a:xfrm>
                <a:off x="9023655" y="3295512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橢圓 19"/>
              <p:cNvSpPr/>
              <p:nvPr/>
            </p:nvSpPr>
            <p:spPr>
              <a:xfrm>
                <a:off x="9013263" y="3887336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8999861" y="2754129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2754129"/>
                  <a:ext cx="625171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矩形 143"/>
                <p:cNvSpPr/>
                <p:nvPr/>
              </p:nvSpPr>
              <p:spPr>
                <a:xfrm>
                  <a:off x="8999861" y="3342306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4" name="矩形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3342306"/>
                  <a:ext cx="625171" cy="4001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/>
                <p:cNvSpPr/>
                <p:nvPr/>
              </p:nvSpPr>
              <p:spPr>
                <a:xfrm>
                  <a:off x="8999861" y="3933180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5" name="矩形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3933180"/>
                  <a:ext cx="625171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9023175" y="4517305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6" name="矩形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175" y="4517305"/>
                  <a:ext cx="625171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5" name="文字方塊 55"/>
          <p:cNvSpPr txBox="1"/>
          <p:nvPr/>
        </p:nvSpPr>
        <p:spPr>
          <a:xfrm>
            <a:off x="3079026" y="1976233"/>
            <a:ext cx="140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字方塊 55"/>
          <p:cNvSpPr txBox="1"/>
          <p:nvPr/>
        </p:nvSpPr>
        <p:spPr>
          <a:xfrm>
            <a:off x="4174853" y="1977802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文字方塊 55"/>
          <p:cNvSpPr txBox="1"/>
          <p:nvPr/>
        </p:nvSpPr>
        <p:spPr>
          <a:xfrm>
            <a:off x="7734933" y="501636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字方塊 55"/>
          <p:cNvSpPr txBox="1"/>
          <p:nvPr/>
        </p:nvSpPr>
        <p:spPr>
          <a:xfrm>
            <a:off x="5707528" y="6328325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9523309" y="2226088"/>
            <a:ext cx="1634971" cy="2506286"/>
            <a:chOff x="9523309" y="2226088"/>
            <a:chExt cx="1634971" cy="2506286"/>
          </a:xfrm>
        </p:grpSpPr>
        <p:grpSp>
          <p:nvGrpSpPr>
            <p:cNvPr id="16" name="组 15"/>
            <p:cNvGrpSpPr/>
            <p:nvPr/>
          </p:nvGrpSpPr>
          <p:grpSpPr>
            <a:xfrm>
              <a:off x="9523309" y="2226088"/>
              <a:ext cx="1187596" cy="2506286"/>
              <a:chOff x="9523309" y="2226088"/>
              <a:chExt cx="1187596" cy="2506286"/>
            </a:xfrm>
          </p:grpSpPr>
          <p:grpSp>
            <p:nvGrpSpPr>
              <p:cNvPr id="148" name="组 147"/>
              <p:cNvGrpSpPr/>
              <p:nvPr/>
            </p:nvGrpSpPr>
            <p:grpSpPr>
              <a:xfrm>
                <a:off x="9523309" y="2226088"/>
                <a:ext cx="1187596" cy="2506286"/>
                <a:chOff x="9523309" y="2226088"/>
                <a:chExt cx="1187596" cy="2506286"/>
              </a:xfrm>
            </p:grpSpPr>
            <p:sp>
              <p:nvSpPr>
                <p:cNvPr id="149" name="矩形 148"/>
                <p:cNvSpPr/>
                <p:nvPr/>
              </p:nvSpPr>
              <p:spPr>
                <a:xfrm>
                  <a:off x="9990977" y="2916372"/>
                  <a:ext cx="719928" cy="12547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0" name="橢圓 18"/>
                <p:cNvSpPr/>
                <p:nvPr/>
              </p:nvSpPr>
              <p:spPr>
                <a:xfrm>
                  <a:off x="10082833" y="2990712"/>
                  <a:ext cx="512898" cy="5129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橢圓 19"/>
                <p:cNvSpPr/>
                <p:nvPr/>
              </p:nvSpPr>
              <p:spPr>
                <a:xfrm>
                  <a:off x="10072441" y="3582536"/>
                  <a:ext cx="512898" cy="5129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2" name="文本框 151"/>
                <p:cNvSpPr txBox="1"/>
                <p:nvPr/>
              </p:nvSpPr>
              <p:spPr>
                <a:xfrm>
                  <a:off x="9825789" y="2226088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全连接</a:t>
                  </a:r>
                  <a:endPara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  <p:cxnSp>
              <p:nvCxnSpPr>
                <p:cNvPr id="153" name="直线箭头连接符 152"/>
                <p:cNvCxnSpPr/>
                <p:nvPr/>
              </p:nvCxnSpPr>
              <p:spPr>
                <a:xfrm flipH="1">
                  <a:off x="9652097" y="2410754"/>
                  <a:ext cx="173692" cy="4373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线箭头连接符 154"/>
                <p:cNvCxnSpPr/>
                <p:nvPr/>
              </p:nvCxnSpPr>
              <p:spPr>
                <a:xfrm>
                  <a:off x="9534461" y="2964686"/>
                  <a:ext cx="548372" cy="28251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线箭头连接符 155"/>
                <p:cNvCxnSpPr/>
                <p:nvPr/>
              </p:nvCxnSpPr>
              <p:spPr>
                <a:xfrm flipV="1">
                  <a:off x="9536553" y="3247198"/>
                  <a:ext cx="5462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线箭头连接符 156"/>
                <p:cNvCxnSpPr/>
                <p:nvPr/>
              </p:nvCxnSpPr>
              <p:spPr>
                <a:xfrm flipV="1">
                  <a:off x="9526161" y="3247198"/>
                  <a:ext cx="556672" cy="896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线箭头连接符 157"/>
                <p:cNvCxnSpPr/>
                <p:nvPr/>
              </p:nvCxnSpPr>
              <p:spPr>
                <a:xfrm flipV="1">
                  <a:off x="9523309" y="3247198"/>
                  <a:ext cx="559524" cy="148517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线箭头连接符 158"/>
                <p:cNvCxnSpPr/>
                <p:nvPr/>
              </p:nvCxnSpPr>
              <p:spPr>
                <a:xfrm>
                  <a:off x="9534461" y="2964686"/>
                  <a:ext cx="537980" cy="8743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线箭头连接符 159"/>
                <p:cNvCxnSpPr/>
                <p:nvPr/>
              </p:nvCxnSpPr>
              <p:spPr>
                <a:xfrm>
                  <a:off x="9536553" y="3551998"/>
                  <a:ext cx="535888" cy="2870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线箭头连接符 160"/>
                <p:cNvCxnSpPr/>
                <p:nvPr/>
              </p:nvCxnSpPr>
              <p:spPr>
                <a:xfrm flipV="1">
                  <a:off x="9526161" y="3839022"/>
                  <a:ext cx="5462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线箭头连接符 161"/>
                <p:cNvCxnSpPr/>
                <p:nvPr/>
              </p:nvCxnSpPr>
              <p:spPr>
                <a:xfrm flipV="1">
                  <a:off x="9523309" y="3839022"/>
                  <a:ext cx="549132" cy="89335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 93"/>
              <p:cNvGrpSpPr/>
              <p:nvPr/>
            </p:nvGrpSpPr>
            <p:grpSpPr>
              <a:xfrm>
                <a:off x="10138075" y="3014056"/>
                <a:ext cx="504213" cy="997074"/>
                <a:chOff x="10138075" y="3014056"/>
                <a:chExt cx="504213" cy="9970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矩形 94"/>
                    <p:cNvSpPr/>
                    <p:nvPr/>
                  </p:nvSpPr>
                  <p:spPr>
                    <a:xfrm>
                      <a:off x="10151448" y="3014056"/>
                      <a:ext cx="490840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矩形 9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51448" y="3014056"/>
                      <a:ext cx="490840" cy="400110"/>
                    </a:xfrm>
                    <a:prstGeom prst="rect">
                      <a:avLst/>
                    </a:prstGeom>
                    <a:blipFill rotWithShape="0">
                      <a:blip r:embed="rId20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10138075" y="3611020"/>
                      <a:ext cx="496803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矩形 1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75" y="3611020"/>
                      <a:ext cx="496803" cy="400110"/>
                    </a:xfrm>
                    <a:prstGeom prst="rect">
                      <a:avLst/>
                    </a:prstGeom>
                    <a:blipFill rotWithShape="0">
                      <a:blip r:embed="rId21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73" name="文字方塊 55"/>
            <p:cNvSpPr txBox="1"/>
            <p:nvPr/>
          </p:nvSpPr>
          <p:spPr>
            <a:xfrm>
              <a:off x="9543601" y="4258537"/>
              <a:ext cx="1614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utput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8" name="圆角矩形标注 117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4" grpId="0"/>
      <p:bldP spid="81" grpId="0"/>
      <p:bldP spid="85" grpId="0"/>
      <p:bldP spid="20" grpId="0"/>
      <p:bldP spid="132" grpId="0" animBg="1"/>
      <p:bldP spid="165" grpId="0"/>
      <p:bldP spid="166" grpId="0"/>
      <p:bldP spid="171" grpId="0"/>
      <p:bldP spid="11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8617805" y="2298032"/>
            <a:ext cx="722759" cy="2502568"/>
            <a:chOff x="8617805" y="2298032"/>
            <a:chExt cx="722759" cy="2502568"/>
          </a:xfrm>
        </p:grpSpPr>
        <p:grpSp>
          <p:nvGrpSpPr>
            <p:cNvPr id="84" name="组 83"/>
            <p:cNvGrpSpPr/>
            <p:nvPr/>
          </p:nvGrpSpPr>
          <p:grpSpPr>
            <a:xfrm>
              <a:off x="8617805" y="2298032"/>
              <a:ext cx="719928" cy="2502568"/>
              <a:chOff x="8617805" y="2298032"/>
              <a:chExt cx="719928" cy="2502568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8617805" y="2298032"/>
                <a:ext cx="719928" cy="250256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橢圓 17"/>
              <p:cNvSpPr/>
              <p:nvPr/>
            </p:nvSpPr>
            <p:spPr>
              <a:xfrm>
                <a:off x="8705611" y="4171088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橢圓 17"/>
              <p:cNvSpPr/>
              <p:nvPr/>
            </p:nvSpPr>
            <p:spPr>
              <a:xfrm>
                <a:off x="8716763" y="2403400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橢圓 18"/>
              <p:cNvSpPr/>
              <p:nvPr/>
            </p:nvSpPr>
            <p:spPr>
              <a:xfrm>
                <a:off x="8718855" y="2990712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橢圓 19"/>
              <p:cNvSpPr/>
              <p:nvPr/>
            </p:nvSpPr>
            <p:spPr>
              <a:xfrm>
                <a:off x="8708463" y="3582536"/>
                <a:ext cx="512898" cy="51297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8698042" y="2449329"/>
              <a:ext cx="642522" cy="2163286"/>
              <a:chOff x="8698042" y="2449329"/>
              <a:chExt cx="642522" cy="21632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8698042" y="2449329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2" y="2449329"/>
                    <a:ext cx="619208" cy="40011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8698043" y="3037506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3" y="3037506"/>
                    <a:ext cx="619208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/>
                  <p:cNvSpPr/>
                  <p:nvPr/>
                </p:nvSpPr>
                <p:spPr>
                  <a:xfrm>
                    <a:off x="8698043" y="3628380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2" name="矩形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43" y="3628380"/>
                    <a:ext cx="619208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/>
                  <p:cNvSpPr/>
                  <p:nvPr/>
                </p:nvSpPr>
                <p:spPr>
                  <a:xfrm>
                    <a:off x="8721356" y="4212505"/>
                    <a:ext cx="61920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3" name="矩形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1356" y="4212505"/>
                    <a:ext cx="619208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5" name="矩形 74"/>
          <p:cNvSpPr/>
          <p:nvPr/>
        </p:nvSpPr>
        <p:spPr>
          <a:xfrm>
            <a:off x="6990019" y="965019"/>
            <a:ext cx="683762" cy="53756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1726980" y="3588727"/>
          <a:ext cx="72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194" y="1440557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70146" y="323005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0472" y="35678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553946" y="248050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77112" y="239907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77112" y="239907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24122" y="2382111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24122" y="2382111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橢圓 17"/>
          <p:cNvSpPr/>
          <p:nvPr/>
        </p:nvSpPr>
        <p:spPr>
          <a:xfrm>
            <a:off x="7052369" y="2781020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18"/>
          <p:cNvSpPr/>
          <p:nvPr/>
        </p:nvSpPr>
        <p:spPr>
          <a:xfrm>
            <a:off x="7054461" y="3368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19"/>
          <p:cNvSpPr/>
          <p:nvPr/>
        </p:nvSpPr>
        <p:spPr>
          <a:xfrm>
            <a:off x="7044069" y="3960156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17"/>
          <p:cNvSpPr/>
          <p:nvPr/>
        </p:nvSpPr>
        <p:spPr>
          <a:xfrm>
            <a:off x="7060669" y="457339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18"/>
          <p:cNvSpPr/>
          <p:nvPr/>
        </p:nvSpPr>
        <p:spPr>
          <a:xfrm>
            <a:off x="7062761" y="516070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19"/>
          <p:cNvSpPr/>
          <p:nvPr/>
        </p:nvSpPr>
        <p:spPr>
          <a:xfrm>
            <a:off x="7052369" y="575252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17"/>
          <p:cNvSpPr/>
          <p:nvPr/>
        </p:nvSpPr>
        <p:spPr>
          <a:xfrm>
            <a:off x="7063521" y="1013332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橢圓 18"/>
          <p:cNvSpPr/>
          <p:nvPr/>
        </p:nvSpPr>
        <p:spPr>
          <a:xfrm>
            <a:off x="7065613" y="1600644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橢圓 19"/>
          <p:cNvSpPr/>
          <p:nvPr/>
        </p:nvSpPr>
        <p:spPr>
          <a:xfrm>
            <a:off x="7055221" y="2192468"/>
            <a:ext cx="512898" cy="512972"/>
          </a:xfrm>
          <a:prstGeom prst="ellipse">
            <a:avLst/>
          </a:prstGeom>
          <a:solidFill>
            <a:srgbClr val="FBC9CC"/>
          </a:solidFill>
          <a:ln>
            <a:solidFill>
              <a:srgbClr val="EB8E9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560294" y="33723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8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83460" y="3290944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8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83460" y="3290944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16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3390" t="-1667" r="-3390" b="-103333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1667" b="-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3390" t="-103390" r="-3390" b="-50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30470" y="327398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30470" y="327398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5" name="文本框 84"/>
          <p:cNvSpPr txBox="1"/>
          <p:nvPr/>
        </p:nvSpPr>
        <p:spPr>
          <a:xfrm>
            <a:off x="4562842" y="426065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表格 8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86008" y="417922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表格 8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86008" y="4179222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390" t="-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3390" t="-103390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33018" y="4162260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33018" y="4162260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3390" t="-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3390" t="-103390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1" name="直线箭头连接符 100"/>
          <p:cNvCxnSpPr/>
          <p:nvPr/>
        </p:nvCxnSpPr>
        <p:spPr>
          <a:xfrm>
            <a:off x="7576419" y="1269818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/>
          <p:cNvCxnSpPr/>
          <p:nvPr/>
        </p:nvCxnSpPr>
        <p:spPr>
          <a:xfrm>
            <a:off x="7578511" y="1857130"/>
            <a:ext cx="1138252" cy="802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/>
          <p:cNvCxnSpPr/>
          <p:nvPr/>
        </p:nvCxnSpPr>
        <p:spPr>
          <a:xfrm flipV="1">
            <a:off x="7565267" y="2659886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 flipV="1">
            <a:off x="7567359" y="2659886"/>
            <a:ext cx="1149404" cy="964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/>
          <p:cNvCxnSpPr/>
          <p:nvPr/>
        </p:nvCxnSpPr>
        <p:spPr>
          <a:xfrm>
            <a:off x="7578511" y="1857130"/>
            <a:ext cx="1140344" cy="1390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/>
          <p:cNvCxnSpPr/>
          <p:nvPr/>
        </p:nvCxnSpPr>
        <p:spPr>
          <a:xfrm>
            <a:off x="7568119" y="2448954"/>
            <a:ext cx="1150736" cy="79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/>
          <p:cNvCxnSpPr/>
          <p:nvPr/>
        </p:nvCxnSpPr>
        <p:spPr>
          <a:xfrm flipV="1">
            <a:off x="7567359" y="3247198"/>
            <a:ext cx="1151496" cy="377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/>
          <p:nvPr/>
        </p:nvCxnSpPr>
        <p:spPr>
          <a:xfrm flipV="1">
            <a:off x="7556967" y="3247198"/>
            <a:ext cx="1161888" cy="96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/>
          <p:cNvCxnSpPr/>
          <p:nvPr/>
        </p:nvCxnSpPr>
        <p:spPr>
          <a:xfrm>
            <a:off x="7567359" y="3624818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箭头连接符 109"/>
          <p:cNvCxnSpPr/>
          <p:nvPr/>
        </p:nvCxnSpPr>
        <p:spPr>
          <a:xfrm>
            <a:off x="7565267" y="3037506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箭头连接符 110"/>
          <p:cNvCxnSpPr/>
          <p:nvPr/>
        </p:nvCxnSpPr>
        <p:spPr>
          <a:xfrm flipV="1">
            <a:off x="7575659" y="3839022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/>
          <p:cNvCxnSpPr/>
          <p:nvPr/>
        </p:nvCxnSpPr>
        <p:spPr>
          <a:xfrm flipV="1">
            <a:off x="7573567" y="3839022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/>
          <p:cNvCxnSpPr/>
          <p:nvPr/>
        </p:nvCxnSpPr>
        <p:spPr>
          <a:xfrm>
            <a:off x="7574647" y="4212130"/>
            <a:ext cx="1141104" cy="214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/>
          <p:cNvCxnSpPr/>
          <p:nvPr/>
        </p:nvCxnSpPr>
        <p:spPr>
          <a:xfrm>
            <a:off x="7572555" y="3624818"/>
            <a:ext cx="1143196" cy="80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/>
          <p:cNvCxnSpPr/>
          <p:nvPr/>
        </p:nvCxnSpPr>
        <p:spPr>
          <a:xfrm flipV="1">
            <a:off x="7569955" y="4451148"/>
            <a:ext cx="1132804" cy="1578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 flipV="1">
            <a:off x="7580855" y="4426334"/>
            <a:ext cx="1134896" cy="990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形标注 131"/>
          <p:cNvSpPr/>
          <p:nvPr/>
        </p:nvSpPr>
        <p:spPr>
          <a:xfrm>
            <a:off x="8815013" y="1468591"/>
            <a:ext cx="1895892" cy="629761"/>
          </a:xfrm>
          <a:prstGeom prst="wedgeEllipseCallout">
            <a:avLst>
              <a:gd name="adj1" fmla="val -32539"/>
              <a:gd name="adj2" fmla="val 9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权重共享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9523309" y="2226088"/>
            <a:ext cx="1187596" cy="2506286"/>
            <a:chOff x="9523309" y="2226088"/>
            <a:chExt cx="1187596" cy="2506286"/>
          </a:xfrm>
        </p:grpSpPr>
        <p:grpSp>
          <p:nvGrpSpPr>
            <p:cNvPr id="148" name="组 147"/>
            <p:cNvGrpSpPr/>
            <p:nvPr/>
          </p:nvGrpSpPr>
          <p:grpSpPr>
            <a:xfrm>
              <a:off x="9523309" y="2226088"/>
              <a:ext cx="1187596" cy="2506286"/>
              <a:chOff x="9523309" y="2226088"/>
              <a:chExt cx="1187596" cy="2506286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9990977" y="2916372"/>
                <a:ext cx="719928" cy="12547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0" name="橢圓 18"/>
              <p:cNvSpPr/>
              <p:nvPr/>
            </p:nvSpPr>
            <p:spPr>
              <a:xfrm>
                <a:off x="10082833" y="2990712"/>
                <a:ext cx="512898" cy="5129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橢圓 19"/>
              <p:cNvSpPr/>
              <p:nvPr/>
            </p:nvSpPr>
            <p:spPr>
              <a:xfrm>
                <a:off x="10072441" y="3582536"/>
                <a:ext cx="512898" cy="51297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9825789" y="222608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全连接</a:t>
                </a:r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53" name="直线箭头连接符 152"/>
              <p:cNvCxnSpPr/>
              <p:nvPr/>
            </p:nvCxnSpPr>
            <p:spPr>
              <a:xfrm flipH="1">
                <a:off x="9652097" y="2410754"/>
                <a:ext cx="173692" cy="4373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箭头连接符 154"/>
              <p:cNvCxnSpPr/>
              <p:nvPr/>
            </p:nvCxnSpPr>
            <p:spPr>
              <a:xfrm>
                <a:off x="9534461" y="2964686"/>
                <a:ext cx="548372" cy="2825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箭头连接符 155"/>
              <p:cNvCxnSpPr/>
              <p:nvPr/>
            </p:nvCxnSpPr>
            <p:spPr>
              <a:xfrm flipV="1">
                <a:off x="9536553" y="3247198"/>
                <a:ext cx="5462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箭头连接符 156"/>
              <p:cNvCxnSpPr/>
              <p:nvPr/>
            </p:nvCxnSpPr>
            <p:spPr>
              <a:xfrm flipV="1">
                <a:off x="9526161" y="3247198"/>
                <a:ext cx="556672" cy="8966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箭头连接符 157"/>
              <p:cNvCxnSpPr/>
              <p:nvPr/>
            </p:nvCxnSpPr>
            <p:spPr>
              <a:xfrm flipV="1">
                <a:off x="9523309" y="3247198"/>
                <a:ext cx="559524" cy="14851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箭头连接符 158"/>
              <p:cNvCxnSpPr/>
              <p:nvPr/>
            </p:nvCxnSpPr>
            <p:spPr>
              <a:xfrm>
                <a:off x="9534461" y="2964686"/>
                <a:ext cx="537980" cy="8743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箭头连接符 159"/>
              <p:cNvCxnSpPr/>
              <p:nvPr/>
            </p:nvCxnSpPr>
            <p:spPr>
              <a:xfrm>
                <a:off x="9536553" y="3551998"/>
                <a:ext cx="535888" cy="2870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箭头连接符 160"/>
              <p:cNvCxnSpPr/>
              <p:nvPr/>
            </p:nvCxnSpPr>
            <p:spPr>
              <a:xfrm flipV="1">
                <a:off x="9526161" y="3839022"/>
                <a:ext cx="5462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箭头连接符 161"/>
              <p:cNvCxnSpPr/>
              <p:nvPr/>
            </p:nvCxnSpPr>
            <p:spPr>
              <a:xfrm flipV="1">
                <a:off x="9523309" y="3839022"/>
                <a:ext cx="549132" cy="89335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 93"/>
            <p:cNvGrpSpPr/>
            <p:nvPr/>
          </p:nvGrpSpPr>
          <p:grpSpPr>
            <a:xfrm>
              <a:off x="10138075" y="3014056"/>
              <a:ext cx="504213" cy="997074"/>
              <a:chOff x="10138075" y="3014056"/>
              <a:chExt cx="504213" cy="9970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10151448" y="3014056"/>
                    <a:ext cx="49084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1448" y="3014056"/>
                    <a:ext cx="490840" cy="40011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 116"/>
                  <p:cNvSpPr/>
                  <p:nvPr/>
                </p:nvSpPr>
                <p:spPr>
                  <a:xfrm>
                    <a:off x="10138075" y="3611020"/>
                    <a:ext cx="49680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7" name="矩形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75" y="3611020"/>
                    <a:ext cx="496803" cy="40011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组 13"/>
          <p:cNvGrpSpPr/>
          <p:nvPr/>
        </p:nvGrpSpPr>
        <p:grpSpPr>
          <a:xfrm>
            <a:off x="8847461" y="2555800"/>
            <a:ext cx="648485" cy="2280660"/>
            <a:chOff x="8847461" y="2555800"/>
            <a:chExt cx="648485" cy="2280660"/>
          </a:xfrm>
        </p:grpSpPr>
        <p:grpSp>
          <p:nvGrpSpPr>
            <p:cNvPr id="122" name="组 121"/>
            <p:cNvGrpSpPr/>
            <p:nvPr/>
          </p:nvGrpSpPr>
          <p:grpSpPr>
            <a:xfrm>
              <a:off x="8858011" y="2555800"/>
              <a:ext cx="526142" cy="2280660"/>
              <a:chOff x="8858011" y="2555800"/>
              <a:chExt cx="526142" cy="2280660"/>
            </a:xfrm>
          </p:grpSpPr>
          <p:sp>
            <p:nvSpPr>
              <p:cNvPr id="123" name="橢圓 17"/>
              <p:cNvSpPr/>
              <p:nvPr/>
            </p:nvSpPr>
            <p:spPr>
              <a:xfrm>
                <a:off x="8858011" y="4323488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橢圓 17"/>
              <p:cNvSpPr/>
              <p:nvPr/>
            </p:nvSpPr>
            <p:spPr>
              <a:xfrm>
                <a:off x="8869163" y="2555800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橢圓 18"/>
              <p:cNvSpPr/>
              <p:nvPr/>
            </p:nvSpPr>
            <p:spPr>
              <a:xfrm>
                <a:off x="8871255" y="3143112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橢圓 19"/>
              <p:cNvSpPr/>
              <p:nvPr/>
            </p:nvSpPr>
            <p:spPr>
              <a:xfrm>
                <a:off x="8860863" y="3734936"/>
                <a:ext cx="512898" cy="5129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/>
                <p:cNvSpPr/>
                <p:nvPr/>
              </p:nvSpPr>
              <p:spPr>
                <a:xfrm>
                  <a:off x="8847461" y="2601729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2601729"/>
                  <a:ext cx="625171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/>
                <p:cNvSpPr/>
                <p:nvPr/>
              </p:nvSpPr>
              <p:spPr>
                <a:xfrm>
                  <a:off x="8847461" y="3189906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0" name="矩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3189906"/>
                  <a:ext cx="625171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8847461" y="3780780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1" name="矩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461" y="3780780"/>
                  <a:ext cx="625171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矩形 133"/>
                <p:cNvSpPr/>
                <p:nvPr/>
              </p:nvSpPr>
              <p:spPr>
                <a:xfrm>
                  <a:off x="8870775" y="4364905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4" name="矩形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775" y="4364905"/>
                  <a:ext cx="625171" cy="4001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 14"/>
          <p:cNvGrpSpPr/>
          <p:nvPr/>
        </p:nvGrpSpPr>
        <p:grpSpPr>
          <a:xfrm>
            <a:off x="8999861" y="2708200"/>
            <a:ext cx="648485" cy="2280660"/>
            <a:chOff x="8999861" y="2708200"/>
            <a:chExt cx="648485" cy="2280660"/>
          </a:xfrm>
        </p:grpSpPr>
        <p:grpSp>
          <p:nvGrpSpPr>
            <p:cNvPr id="127" name="组 126"/>
            <p:cNvGrpSpPr/>
            <p:nvPr/>
          </p:nvGrpSpPr>
          <p:grpSpPr>
            <a:xfrm>
              <a:off x="9010411" y="2708200"/>
              <a:ext cx="526142" cy="2280660"/>
              <a:chOff x="9010411" y="2708200"/>
              <a:chExt cx="526142" cy="2280660"/>
            </a:xfrm>
          </p:grpSpPr>
          <p:sp>
            <p:nvSpPr>
              <p:cNvPr id="128" name="橢圓 17"/>
              <p:cNvSpPr/>
              <p:nvPr/>
            </p:nvSpPr>
            <p:spPr>
              <a:xfrm>
                <a:off x="9010411" y="4475888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橢圓 17"/>
              <p:cNvSpPr/>
              <p:nvPr/>
            </p:nvSpPr>
            <p:spPr>
              <a:xfrm>
                <a:off x="9021563" y="2708200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橢圓 18"/>
              <p:cNvSpPr/>
              <p:nvPr/>
            </p:nvSpPr>
            <p:spPr>
              <a:xfrm>
                <a:off x="9023655" y="3295512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橢圓 19"/>
              <p:cNvSpPr/>
              <p:nvPr/>
            </p:nvSpPr>
            <p:spPr>
              <a:xfrm>
                <a:off x="9013263" y="3887336"/>
                <a:ext cx="512898" cy="51297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8999861" y="2754129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2754129"/>
                  <a:ext cx="625171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矩形 143"/>
                <p:cNvSpPr/>
                <p:nvPr/>
              </p:nvSpPr>
              <p:spPr>
                <a:xfrm>
                  <a:off x="8999861" y="3342306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4" name="矩形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3342306"/>
                  <a:ext cx="625171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/>
                <p:cNvSpPr/>
                <p:nvPr/>
              </p:nvSpPr>
              <p:spPr>
                <a:xfrm>
                  <a:off x="8999861" y="3933180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5" name="矩形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61" y="3933180"/>
                  <a:ext cx="625171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9023175" y="4517305"/>
                  <a:ext cx="6251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6" name="矩形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175" y="4517305"/>
                  <a:ext cx="625171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矩形 117"/>
          <p:cNvSpPr/>
          <p:nvPr/>
        </p:nvSpPr>
        <p:spPr>
          <a:xfrm>
            <a:off x="900469" y="5004262"/>
            <a:ext cx="5616602" cy="133882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对于如上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，如需提取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个特征，卷积层需要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个卷积核，假设卷积核大小为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，则共需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个参数。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字方塊 55"/>
          <p:cNvSpPr txBox="1"/>
          <p:nvPr/>
        </p:nvSpPr>
        <p:spPr>
          <a:xfrm>
            <a:off x="4174853" y="1977802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315087" y="281866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734933" y="5016369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5707528" y="6328325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字方塊 55"/>
          <p:cNvSpPr txBox="1"/>
          <p:nvPr/>
        </p:nvSpPr>
        <p:spPr>
          <a:xfrm>
            <a:off x="9543601" y="4258537"/>
            <a:ext cx="16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utput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圆角矩形标注 132"/>
          <p:cNvSpPr/>
          <p:nvPr/>
        </p:nvSpPr>
        <p:spPr>
          <a:xfrm>
            <a:off x="7951707" y="786052"/>
            <a:ext cx="1350002" cy="520628"/>
          </a:xfrm>
          <a:prstGeom prst="wedgeRoundRectCallout">
            <a:avLst>
              <a:gd name="adj1" fmla="val -37993"/>
              <a:gd name="adj2" fmla="val 127274"/>
              <a:gd name="adj3" fmla="val 16667"/>
            </a:avLst>
          </a:prstGeom>
          <a:solidFill>
            <a:srgbClr val="92D050"/>
          </a:solidFill>
          <a:ln>
            <a:solidFill>
              <a:srgbClr val="51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字方塊 55"/>
          <p:cNvSpPr txBox="1"/>
          <p:nvPr/>
        </p:nvSpPr>
        <p:spPr>
          <a:xfrm>
            <a:off x="3079026" y="1976233"/>
            <a:ext cx="140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9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balan\AppData\Roaming\Tencent\Users\32506426\QQ\WinTemp\RichOle\PK~@QWP67GDO%$R1%[$MU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636" y="4371139"/>
            <a:ext cx="899000" cy="1078799"/>
          </a:xfrm>
          <a:prstGeom prst="rect">
            <a:avLst/>
          </a:prstGeom>
          <a:noFill/>
        </p:spPr>
      </p:pic>
      <p:sp>
        <p:nvSpPr>
          <p:cNvPr id="11" name="云形标注 10"/>
          <p:cNvSpPr/>
          <p:nvPr/>
        </p:nvSpPr>
        <p:spPr>
          <a:xfrm>
            <a:off x="3590801" y="1863698"/>
            <a:ext cx="4648782" cy="2373251"/>
          </a:xfrm>
          <a:prstGeom prst="cloudCallout">
            <a:avLst>
              <a:gd name="adj1" fmla="val -31944"/>
              <a:gd name="adj2" fmla="val 6102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18845" y="2459960"/>
            <a:ext cx="359269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如何对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继续进行卷积操作？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353" y="1402033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667937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667937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8" name="表格 16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94172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8" name="表格 16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941721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796" y="1340578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41266" y="3580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7019672" y="34808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898984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898984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67" t="-103390" r="-10166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3390" t="-103390" r="-3390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54313" y="292833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004010" y="2914454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3" name="表格 1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310980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3" name="表格 1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310980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文本框 8"/>
          <p:cNvSpPr txBox="1"/>
          <p:nvPr/>
        </p:nvSpPr>
        <p:spPr>
          <a:xfrm>
            <a:off x="1766276" y="4713241"/>
            <a:ext cx="2704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假设上一个卷积层已得到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maps,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可表示为具有三个通道的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，大小为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3X3X3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774219" y="4713241"/>
            <a:ext cx="216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的卷积核，可表示为具有三个通道卷积核立方体，大小为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3X2X2</a:t>
            </a:r>
          </a:p>
        </p:txBody>
      </p:sp>
      <p:sp>
        <p:nvSpPr>
          <p:cNvPr id="167" name="文本框 166"/>
          <p:cNvSpPr txBox="1"/>
          <p:nvPr/>
        </p:nvSpPr>
        <p:spPr>
          <a:xfrm>
            <a:off x="7670965" y="4713241"/>
            <a:ext cx="2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生成一个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立方体 18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文本框 170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9" name="表格 1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005625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9" name="表格 1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005625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0" name="表格 1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556312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0" name="表格 1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556312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1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is-IS" altLang="zh-CN" b="1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blipFill rotWithShape="0"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blipFill rotWithShape="0"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/>
          <p:nvPr/>
        </p:nvCxnSpPr>
        <p:spPr>
          <a:xfrm flipV="1">
            <a:off x="1766276" y="4113597"/>
            <a:ext cx="427244" cy="1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1766276" y="4312239"/>
            <a:ext cx="570839" cy="1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1746371" y="4474830"/>
            <a:ext cx="734450" cy="28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5" name="表格 1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090748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5" name="表格 1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090748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17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796" y="1354150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41266" y="3580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7019672" y="34808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851909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851909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54313" y="292833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004010" y="2914454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1257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1257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453884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453884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994977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994977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7" name="直线箭头连接符 26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立方体 27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8295257" y="3164762"/>
            <a:ext cx="1355633" cy="4593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立方体 35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650890" y="2791343"/>
            <a:ext cx="1911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输出为对应通道在滑动窗口内的卷积的和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74219" y="4713241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的卷积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核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70965" y="4713241"/>
            <a:ext cx="2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生成一个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865250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865250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40127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40127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表格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80790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表格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80790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585367" y="3649230"/>
                <a:ext cx="28332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13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en-US" altLang="zh-CN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+</a:t>
                </a:r>
                <a:r>
                  <a:rPr lang="zh-CN" alt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Cambria Math" charset="0"/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67" y="3649230"/>
                <a:ext cx="2833280" cy="1754326"/>
              </a:xfrm>
              <a:prstGeom prst="rect">
                <a:avLst/>
              </a:prstGeom>
              <a:blipFill rotWithShape="0">
                <a:blip r:embed="rId10"/>
                <a:stretch>
                  <a:fillRect l="-1720" t="-20557" b="-9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is-IS" altLang="zh-CN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blipFill rotWithShape="0"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blipFill rotWithShape="0"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blipFill rotWithShape="0">
                <a:blip r:embed="rId1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/>
          <p:cNvCxnSpPr/>
          <p:nvPr/>
        </p:nvCxnSpPr>
        <p:spPr>
          <a:xfrm flipV="1">
            <a:off x="1766276" y="4113597"/>
            <a:ext cx="427244" cy="1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V="1">
            <a:off x="1766276" y="4312239"/>
            <a:ext cx="570839" cy="1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1746371" y="4474830"/>
            <a:ext cx="734450" cy="28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5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985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985"/>
                  </p:ext>
                </p:extLst>
              </p:nvPr>
            </p:nvGraphicFramePr>
            <p:xfrm>
              <a:off x="2193520" y="31760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5" name="表格 1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2074511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5" name="表格 1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2074511"/>
                  </p:ext>
                </p:extLst>
              </p:nvPr>
            </p:nvGraphicFramePr>
            <p:xfrm>
              <a:off x="2345920" y="33284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4" name="表格 1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933439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b="1" i="1" kern="12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1" i="1" kern="120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1" i="1" kern="12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4" name="表格 1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933439"/>
                  </p:ext>
                </p:extLst>
              </p:nvPr>
            </p:nvGraphicFramePr>
            <p:xfrm>
              <a:off x="2498320" y="3480841"/>
              <a:ext cx="1080000" cy="10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3390" r="-206780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3390" r="-103333" b="-2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3390" r="-5085" b="-205085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101667" r="-20678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10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101667" r="-5085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695" t="-205085" r="-20678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000" t="-205085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3390" t="-205085" r="-50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矩形 1"/>
          <p:cNvSpPr/>
          <p:nvPr/>
        </p:nvSpPr>
        <p:spPr>
          <a:xfrm>
            <a:off x="1543846" y="367001"/>
            <a:ext cx="7009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10" y="1354150"/>
            <a:ext cx="305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多通道卷积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41266" y="3580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</a:t>
            </a:r>
            <a:endParaRPr kumimoji="1" lang="zh-CN" altLang="en-US" sz="2400" dirty="0"/>
          </a:p>
        </p:txBody>
      </p:sp>
      <p:sp>
        <p:nvSpPr>
          <p:cNvPr id="81" name="文本框 80"/>
          <p:cNvSpPr txBox="1"/>
          <p:nvPr/>
        </p:nvSpPr>
        <p:spPr>
          <a:xfrm>
            <a:off x="7019672" y="34808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81557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8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81557"/>
                  </p:ext>
                </p:extLst>
              </p:nvPr>
            </p:nvGraphicFramePr>
            <p:xfrm>
              <a:off x="8157382" y="3429363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67" t="-1667" r="-101667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3390" t="-1667" r="-3390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zh-CN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8" name="文本框 87"/>
          <p:cNvSpPr txBox="1"/>
          <p:nvPr/>
        </p:nvSpPr>
        <p:spPr>
          <a:xfrm>
            <a:off x="587310" y="637484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为卷积操作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7" name="文字方塊 55"/>
          <p:cNvSpPr txBox="1"/>
          <p:nvPr/>
        </p:nvSpPr>
        <p:spPr>
          <a:xfrm>
            <a:off x="4954313" y="2928331"/>
            <a:ext cx="1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字方塊 55"/>
          <p:cNvSpPr txBox="1"/>
          <p:nvPr/>
        </p:nvSpPr>
        <p:spPr>
          <a:xfrm>
            <a:off x="7004010" y="2914454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55"/>
          <p:cNvSpPr txBox="1"/>
          <p:nvPr/>
        </p:nvSpPr>
        <p:spPr>
          <a:xfrm>
            <a:off x="1138461" y="2764651"/>
            <a:ext cx="343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6476513" y="2540000"/>
            <a:ext cx="462546" cy="774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立方体 21"/>
          <p:cNvSpPr/>
          <p:nvPr/>
        </p:nvSpPr>
        <p:spPr>
          <a:xfrm>
            <a:off x="6952745" y="1702399"/>
            <a:ext cx="819655" cy="787378"/>
          </a:xfrm>
          <a:prstGeom prst="cube">
            <a:avLst>
              <a:gd name="adj" fmla="val 1665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924801" y="1579056"/>
            <a:ext cx="191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卷积核通常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表示为一个立方体</a:t>
            </a:r>
            <a:endParaRPr kumimoji="1"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50890" y="2791343"/>
            <a:ext cx="1911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输出为对应通道在滑动窗口内的卷积的和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8699500" y="3164762"/>
            <a:ext cx="951390" cy="416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66276" y="4713241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3X3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maps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74219" y="4713241"/>
            <a:ext cx="2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的卷积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核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70965" y="4713241"/>
            <a:ext cx="2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生成一个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2X2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090818"/>
                  </p:ext>
                </p:extLst>
              </p:nvPr>
            </p:nvGraphicFramePr>
            <p:xfrm>
              <a:off x="5235889" y="33935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224756"/>
                  </p:ext>
                </p:extLst>
              </p:nvPr>
            </p:nvGraphicFramePr>
            <p:xfrm>
              <a:off x="5388289" y="35459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i="1" kern="1200" dirty="0">
                            <a:solidFill>
                              <a:schemeClr val="tx1"/>
                            </a:solidFill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819171"/>
                  </p:ext>
                </p:extLst>
              </p:nvPr>
            </p:nvGraphicFramePr>
            <p:xfrm>
              <a:off x="5540689" y="3698397"/>
              <a:ext cx="720000" cy="7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000"/>
                    <a:gridCol w="360000"/>
                  </a:tblGrid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667" r="-103333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667" r="-3333" b="-101667"/>
                          </a:stretch>
                        </a:blipFill>
                      </a:tcPr>
                    </a:tc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67" t="-103390" r="-10333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67" t="-103390" r="-3333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1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is-IS" altLang="zh-CN" b="1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8" y="4514789"/>
                <a:ext cx="469937" cy="396904"/>
              </a:xfrm>
              <a:prstGeom prst="rect">
                <a:avLst/>
              </a:prstGeom>
              <a:blipFill rotWithShape="0"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05" y="4213897"/>
                <a:ext cx="477951" cy="396904"/>
              </a:xfrm>
              <a:prstGeom prst="rect">
                <a:avLst/>
              </a:prstGeom>
              <a:blipFill rotWithShape="0"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altLang="zh-CN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s-IS" altLang="zh-CN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3933610"/>
                <a:ext cx="477951" cy="398251"/>
              </a:xfrm>
              <a:prstGeom prst="rect">
                <a:avLst/>
              </a:prstGeom>
              <a:blipFill rotWithShape="0"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/>
          <p:cNvCxnSpPr/>
          <p:nvPr/>
        </p:nvCxnSpPr>
        <p:spPr>
          <a:xfrm flipV="1">
            <a:off x="1766276" y="4113597"/>
            <a:ext cx="427244" cy="1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1766276" y="4312239"/>
            <a:ext cx="570839" cy="17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V="1">
            <a:off x="1746371" y="4474830"/>
            <a:ext cx="734450" cy="28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13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is-IS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</m:t>
                        </m:r>
                      </m:sub>
                    </m:sSub>
                    <m:r>
                      <a:rPr lang="zh-CN" alt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cs-CZ" altLang="zh-CN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en-US" altLang="zh-CN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+</a:t>
                </a:r>
                <a:r>
                  <a:rPr lang="zh-CN" alt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is-I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b="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cs-CZ" altLang="zh-CN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Cambria Math" charset="0"/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is-I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cs-CZ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cs-CZ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is-IS" altLang="zh-CN" dirty="0" smtClean="0"/>
              </a:p>
              <a:p>
                <a:r>
                  <a:rPr lang="en-US" altLang="zh-CN" dirty="0"/>
                  <a:t>……</a:t>
                </a:r>
                <a:endParaRPr lang="is-IS" altLang="zh-CN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67" y="3649230"/>
                <a:ext cx="2833280" cy="2031325"/>
              </a:xfrm>
              <a:prstGeom prst="rect">
                <a:avLst/>
              </a:prstGeom>
              <a:blipFill rotWithShape="0">
                <a:blip r:embed="rId12"/>
                <a:stretch>
                  <a:fillRect l="-1720" t="-17718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7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12938</TotalTime>
  <Words>5597</Words>
  <Application>Microsoft Office PowerPoint</Application>
  <PresentationFormat>宽屏</PresentationFormat>
  <Paragraphs>2883</Paragraphs>
  <Slides>123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123</vt:i4>
      </vt:variant>
    </vt:vector>
  </HeadingPairs>
  <TitlesOfParts>
    <vt:vector size="141" baseType="lpstr">
      <vt:lpstr>CMS</vt:lpstr>
      <vt:lpstr>新細明體</vt:lpstr>
      <vt:lpstr>黑体</vt:lpstr>
      <vt:lpstr>黑体-简</vt:lpstr>
      <vt:lpstr>宋体</vt:lpstr>
      <vt:lpstr>微软雅黑</vt:lpstr>
      <vt:lpstr>微软雅黑</vt:lpstr>
      <vt:lpstr>Arial</vt:lpstr>
      <vt:lpstr>Calibri</vt:lpstr>
      <vt:lpstr>Calibri Light</vt:lpstr>
      <vt:lpstr>Cambria Math</vt:lpstr>
      <vt:lpstr>Constantia</vt:lpstr>
      <vt:lpstr>Mangal</vt:lpstr>
      <vt:lpstr>Tahoma</vt:lpstr>
      <vt:lpstr>Wingdings</vt:lpstr>
      <vt:lpstr>Office 主题</vt:lpstr>
      <vt:lpstr>方程式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2018-09-09T14:30:22Z</dcterms:created>
  <dcterms:modified xsi:type="dcterms:W3CDTF">2019-06-26T14:05:07Z</dcterms:modified>
</cp:coreProperties>
</file>